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878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Product family overview, model list, mobile app, VLAN/device configuration, rate limiting, and switch selector on official Alta Labs switches page: https://www.alta.inc/switches
- Visual asset on this slide: Alta_Switch_Satis_Egitimi_montage.png prepared from Alta Labs switch imagery for internal presentation use.
- Non-trivial statements are grounded in official Alta Labs pages for S8-POE, S16-POE, S24-POE, S48-APOE, and S12 plus the official switches datasheet PDF: https://www.alta.inc/s8-poe ; https://www.alta.inc/s16-poe ; https://www.alta.inc/s24-poe ; https://www.alta.inc/s48-apoe ; https://www.alta.inc/s12 ; https://media.alta.inc/datasheet/Alta_Labs_Switches_Datasheet.pdf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Closing slide text is a synthesis based on the official Alta Labs switch portfolio and product capabilities; no new factual claims beyond portfolio composition.
- Official portfolio page: https://www.alta.inc/switches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Alta Labs switches page highlights mobile app, VLAN/device configuration, rate limiting, PoE flexibility, and mounting flexibility: https://www.alta.inc/switches
- S12 page explicitly states scalable cloud-based management and mobile app support: https://www.alta.inc/s12
- Bluetooth setup is described on the official switches datasheet and S48-APOE / S12 pages: https://media.alta.inc/datasheet/Alta_Labs_Switches_Datasheet.pdf ; https://www.alta.inc/s48-apoe ; https://www.alta.inc/s12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Official Alta Labs switches page provides feature comparison values for S8-POE, S16-POE, S24-POE, and S48-APOE including Ethernet ports, PoE+ ports, SFP/SFP+ and PoE budget: https://www.alta.inc/switches
- S8-POE specs including 8 interface ports, 16 Gbps switching capacity, 60W PoE budget, and fanless cooling: https://www.alta.inc/s8-poe
- S16-POE specs including 16 interface ports, 2 SFP, 36 Gbps switching capacity, 120W PoE budget, and fanless cooling: https://www.alta.inc/s16-poe
- S24-POE specs including 24 interface ports, 2 SFP+, 88 Gbps switching capacity, 240W PoE budget, and rack/wall mounting: https://www.alta.inc/s24-poe
- S48-APOE specs including 4 SFP+, 740W PoE budget, and 48 PoE+ ports from official product page: https://www.alta.inc/s48-apoe
- S12 role, 12 SFP+ ports, up to 10 Gbps per port, and rack/wall mounting from official product page: https://www.alta.inc/s12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S8-POE official page states 8 x 10/100/1000 ports, 60W PoE budget, 4 x 802.3at PoE+, 16 Gbps switching capacity, and no cooling fan (fanless): https://www.alta.inc/s8-poe
- Official switches page also lists S8-POE with 8 Ethernet ports, 4 PoE+ ports, no SFP, and 60W budget: https://www.alta.inc/switches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S16-POE official page states 16 x 10/100/1000 ports, 2 x SFP, 120W PoE budget, 8 x 802.3at PoE+, 36 Gbps switching capacity, rack/wall mounting, and fanless cooling: https://www.alta.inc/s16-poe
- Official switches page also lists S16-POE with 16 Ethernet ports, 8 PoE+ ports, 2 SFP, and 120W budget: https://www.alta.inc/switches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S24-POE official page states 24 x 10/100/1000 ports, 2 x SFP+, 240W PoE budget, 16 x 802.3at PoE+, 88 Gbps switching capacity, rack/wall mounting, and cooling fan yes: https://www.alta.inc/s24-poe
- Official switches datasheet says the S24-POE provides two SFP+ ports for 1 Gbps, 2.5 Gbps, 5 Gbps, or 10 Gbps connections using supported transceivers: https://media.alta.inc/datasheet/Alta_Labs_Switches_Datasheet.pdf
- Official switches page also lists S24-POE with 24 Ethernet ports, 16 PoE+ ports, 2 SFP+, and 240W budget: https://www.alta.inc/switches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S48-APOE official page states full PoE+ on all 48 ports, 740W PoE budget, 4 x 10 Gbps SFP+ ports, 16 x 2.5 Gbps Ethernet ports, 32 x 1 Gbps Ethernet ports, IGMP snooping, 802.1X, and Bluetooth setup: https://www.alta.inc/s48-apoe
- The same official product page includes a detailed spec block listing 240 Gbps switching capacity and 120 Gbps non-blocking throughput: https://www.alta.inc/s48-apoe
- Official switches page also lists S48-APOE with 48 interface ports, 48 PoE+ ports, 4 SFP+, and 740W budget: https://www.alta.inc/switches
- Note: the official S48-APOE page contains an internal inconsistency in one section between a 32+16 split and a 36+16 line item. This deck relies on the explicit marketing features block for 16 x 2.5 Gbps and 32 x 1 Gbps, while avoiding overstatement beyond official materials.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S12 official page states 12 SFP+ ports, up to 10 Gbps per port, VLAN stacking, IGMP snooping, 802.1X authentication, mobile app, scalable cloud-based management, and mounting flexibility: https://www.alta.inc/s12
- The same page states the S12 can be mounted in a 1U rack space or on a wall with included mounting hardware: https://www.alta.inc/s12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Selection guidance on this slide is an interpretation grounded in the official Alta Labs switching product pages and datasheet rather than a direct quote.
- Official sources used: https://www.alta.inc/switches ; https://www.alta.inc/s8-poe ; https://www.alta.inc/s16-poe ; https://www.alta.inc/s24-poe ; https://www.alta.inc/s48-apoe ; https://www.alta.inc/s12 ; https://media.alta.inc/datasheet/Alta_Labs_Switches_Datasheet.pdf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5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37744"/>
          </a:xfrm>
          <a:prstGeom prst="rect">
            <a:avLst/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Shape 1"/>
          <p:cNvSpPr/>
          <p:nvPr/>
        </p:nvSpPr>
        <p:spPr>
          <a:xfrm>
            <a:off x="0" y="6620256"/>
            <a:ext cx="12191695" cy="237744"/>
          </a:xfrm>
          <a:prstGeom prst="rect">
            <a:avLst/>
          </a:prstGeom>
          <a:solidFill>
            <a:srgbClr val="0E1B2E"/>
          </a:solidFill>
          <a:ln w="12700">
            <a:solidFill>
              <a:srgbClr val="0E1B2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" name="Text 2"/>
          <p:cNvSpPr/>
          <p:nvPr/>
        </p:nvSpPr>
        <p:spPr>
          <a:xfrm>
            <a:off x="502920" y="6629400"/>
            <a:ext cx="38404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</a:rPr>
              <a:t>Alta Labs Switching Portfolio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44200" y="6629400"/>
            <a:ext cx="8686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D7DBE8"/>
                </a:solidFill>
              </a:rPr>
              <a:t>AspenTech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58368"/>
            <a:ext cx="11155680" cy="5440680"/>
          </a:xfrm>
          <a:prstGeom prst="roundRect">
            <a:avLst>
              <a:gd name="adj" fmla="val 336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778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841248" y="914400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5B3DF5"/>
                </a:solidFill>
              </a:rPr>
              <a:t>Alta Labs</a:t>
            </a:r>
            <a:endParaRPr lang="en-US" sz="1550" dirty="0"/>
          </a:p>
        </p:txBody>
      </p:sp>
      <p:sp>
        <p:nvSpPr>
          <p:cNvPr id="4" name="Text 2"/>
          <p:cNvSpPr/>
          <p:nvPr/>
        </p:nvSpPr>
        <p:spPr>
          <a:xfrm>
            <a:off x="841248" y="1207008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172A"/>
                </a:solidFill>
              </a:rPr>
              <a:t>Switch </a:t>
            </a:r>
            <a:r>
              <a:rPr lang="tr-TR" sz="2600" b="1" dirty="0" err="1">
                <a:solidFill>
                  <a:srgbClr val="0F172A"/>
                </a:solidFill>
              </a:rPr>
              <a:t>Çö</a:t>
            </a:r>
            <a:r>
              <a:rPr lang="en-US" sz="2600" b="1" dirty="0">
                <a:solidFill>
                  <a:srgbClr val="0F172A"/>
                </a:solidFill>
              </a:rPr>
              <a:t>z</a:t>
            </a:r>
            <a:r>
              <a:rPr lang="tr-TR" sz="2600" b="1" dirty="0">
                <a:solidFill>
                  <a:srgbClr val="0F172A"/>
                </a:solidFill>
              </a:rPr>
              <a:t>ü</a:t>
            </a:r>
            <a:r>
              <a:rPr lang="en-US" sz="2600" b="1" dirty="0">
                <a:solidFill>
                  <a:srgbClr val="0F172A"/>
                </a:solidFill>
              </a:rPr>
              <a:t>m Ailesi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" y="1755648"/>
            <a:ext cx="5303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80" dirty="0">
                <a:solidFill>
                  <a:srgbClr val="596579"/>
                </a:solidFill>
              </a:rPr>
              <a:t>Kucuk ofisten kampus dagitim katmanina kadar farkli senaryolar icin yonetilebilir switching secenekleri</a:t>
            </a:r>
            <a:endParaRPr lang="en-US" sz="1180" dirty="0"/>
          </a:p>
        </p:txBody>
      </p:sp>
      <p:sp>
        <p:nvSpPr>
          <p:cNvPr id="6" name="Text 4"/>
          <p:cNvSpPr/>
          <p:nvPr/>
        </p:nvSpPr>
        <p:spPr>
          <a:xfrm>
            <a:off x="841248" y="2267712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FA971"/>
                </a:solidFill>
              </a:rPr>
              <a:t>Musteri sunumu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841248" y="2743200"/>
            <a:ext cx="1783080" cy="1115568"/>
          </a:xfrm>
          <a:prstGeom prst="roundRect">
            <a:avLst>
              <a:gd name="adj" fmla="val 9836"/>
            </a:avLst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" name="Shape 6"/>
          <p:cNvSpPr/>
          <p:nvPr/>
        </p:nvSpPr>
        <p:spPr>
          <a:xfrm>
            <a:off x="996696" y="2926080"/>
            <a:ext cx="164592" cy="164592"/>
          </a:xfrm>
          <a:prstGeom prst="roundRect">
            <a:avLst>
              <a:gd name="adj" fmla="val 33333"/>
            </a:avLst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1261872" y="285292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80" b="1" dirty="0">
                <a:solidFill>
                  <a:srgbClr val="0F172A"/>
                </a:solidFill>
              </a:rPr>
              <a:t>S8-POE</a:t>
            </a:r>
            <a:endParaRPr lang="en-US" sz="1380" dirty="0"/>
          </a:p>
        </p:txBody>
      </p:sp>
      <p:sp>
        <p:nvSpPr>
          <p:cNvPr id="10" name="Text 8"/>
          <p:cNvSpPr/>
          <p:nvPr/>
        </p:nvSpPr>
        <p:spPr>
          <a:xfrm>
            <a:off x="996696" y="3255264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40" dirty="0">
                <a:solidFill>
                  <a:srgbClr val="596579"/>
                </a:solidFill>
              </a:rPr>
              <a:t>Kompakt PoE switch</a:t>
            </a:r>
            <a:endParaRPr lang="en-US" sz="940" dirty="0"/>
          </a:p>
        </p:txBody>
      </p:sp>
      <p:sp>
        <p:nvSpPr>
          <p:cNvPr id="11" name="Shape 9"/>
          <p:cNvSpPr/>
          <p:nvPr/>
        </p:nvSpPr>
        <p:spPr>
          <a:xfrm>
            <a:off x="2779776" y="2743200"/>
            <a:ext cx="1783080" cy="1115568"/>
          </a:xfrm>
          <a:prstGeom prst="roundRect">
            <a:avLst>
              <a:gd name="adj" fmla="val 9836"/>
            </a:avLst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2" name="Shape 10"/>
          <p:cNvSpPr/>
          <p:nvPr/>
        </p:nvSpPr>
        <p:spPr>
          <a:xfrm>
            <a:off x="2935224" y="2926080"/>
            <a:ext cx="164592" cy="164592"/>
          </a:xfrm>
          <a:prstGeom prst="roundRect">
            <a:avLst>
              <a:gd name="adj" fmla="val 33333"/>
            </a:avLst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3200400" y="285292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80" b="1" dirty="0">
                <a:solidFill>
                  <a:srgbClr val="0F172A"/>
                </a:solidFill>
              </a:rPr>
              <a:t>S16-POE</a:t>
            </a:r>
            <a:endParaRPr lang="en-US" sz="1380" dirty="0"/>
          </a:p>
        </p:txBody>
      </p:sp>
      <p:sp>
        <p:nvSpPr>
          <p:cNvPr id="14" name="Text 12"/>
          <p:cNvSpPr/>
          <p:nvPr/>
        </p:nvSpPr>
        <p:spPr>
          <a:xfrm>
            <a:off x="2935224" y="3255264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40" dirty="0">
                <a:solidFill>
                  <a:srgbClr val="596579"/>
                </a:solidFill>
              </a:rPr>
              <a:t>Dengeli erisim katmani</a:t>
            </a:r>
            <a:endParaRPr lang="en-US" sz="940" dirty="0"/>
          </a:p>
        </p:txBody>
      </p:sp>
      <p:sp>
        <p:nvSpPr>
          <p:cNvPr id="15" name="Shape 13"/>
          <p:cNvSpPr/>
          <p:nvPr/>
        </p:nvSpPr>
        <p:spPr>
          <a:xfrm>
            <a:off x="4718304" y="2743200"/>
            <a:ext cx="1783080" cy="1115568"/>
          </a:xfrm>
          <a:prstGeom prst="roundRect">
            <a:avLst>
              <a:gd name="adj" fmla="val 9836"/>
            </a:avLst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6" name="Shape 14"/>
          <p:cNvSpPr/>
          <p:nvPr/>
        </p:nvSpPr>
        <p:spPr>
          <a:xfrm>
            <a:off x="4873752" y="2926080"/>
            <a:ext cx="164592" cy="164592"/>
          </a:xfrm>
          <a:prstGeom prst="roundRect">
            <a:avLst>
              <a:gd name="adj" fmla="val 33333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5138928" y="285292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80" b="1" dirty="0">
                <a:solidFill>
                  <a:srgbClr val="0F172A"/>
                </a:solidFill>
              </a:rPr>
              <a:t>S24-POE</a:t>
            </a:r>
            <a:endParaRPr lang="en-US" sz="1380" dirty="0"/>
          </a:p>
        </p:txBody>
      </p:sp>
      <p:sp>
        <p:nvSpPr>
          <p:cNvPr id="18" name="Text 16"/>
          <p:cNvSpPr/>
          <p:nvPr/>
        </p:nvSpPr>
        <p:spPr>
          <a:xfrm>
            <a:off x="4873752" y="3255264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40" dirty="0">
                <a:solidFill>
                  <a:srgbClr val="596579"/>
                </a:solidFill>
              </a:rPr>
              <a:t>Kurumsal erisim</a:t>
            </a:r>
            <a:endParaRPr lang="en-US" sz="940" dirty="0"/>
          </a:p>
        </p:txBody>
      </p:sp>
      <p:sp>
        <p:nvSpPr>
          <p:cNvPr id="19" name="Shape 17"/>
          <p:cNvSpPr/>
          <p:nvPr/>
        </p:nvSpPr>
        <p:spPr>
          <a:xfrm>
            <a:off x="6656832" y="2743200"/>
            <a:ext cx="1783080" cy="1115568"/>
          </a:xfrm>
          <a:prstGeom prst="roundRect">
            <a:avLst>
              <a:gd name="adj" fmla="val 9836"/>
            </a:avLst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Shape 18"/>
          <p:cNvSpPr/>
          <p:nvPr/>
        </p:nvSpPr>
        <p:spPr>
          <a:xfrm>
            <a:off x="6812280" y="2926080"/>
            <a:ext cx="164592" cy="164592"/>
          </a:xfrm>
          <a:prstGeom prst="roundRect">
            <a:avLst>
              <a:gd name="adj" fmla="val 33333"/>
            </a:avLst>
          </a:prstGeom>
          <a:solidFill>
            <a:srgbClr val="1FA971"/>
          </a:solidFill>
          <a:ln w="12700">
            <a:solidFill>
              <a:srgbClr val="1FA97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7077456" y="285292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80" b="1" dirty="0">
                <a:solidFill>
                  <a:srgbClr val="0F172A"/>
                </a:solidFill>
              </a:rPr>
              <a:t>S48-APOE</a:t>
            </a:r>
            <a:endParaRPr lang="en-US" sz="1380" dirty="0"/>
          </a:p>
        </p:txBody>
      </p:sp>
      <p:sp>
        <p:nvSpPr>
          <p:cNvPr id="22" name="Text 20"/>
          <p:cNvSpPr/>
          <p:nvPr/>
        </p:nvSpPr>
        <p:spPr>
          <a:xfrm>
            <a:off x="6812280" y="3255264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40" dirty="0">
                <a:solidFill>
                  <a:srgbClr val="596579"/>
                </a:solidFill>
              </a:rPr>
              <a:t>Yuksek AP yogunlugu</a:t>
            </a:r>
            <a:endParaRPr lang="en-US" sz="940" dirty="0"/>
          </a:p>
        </p:txBody>
      </p:sp>
      <p:sp>
        <p:nvSpPr>
          <p:cNvPr id="23" name="Shape 21"/>
          <p:cNvSpPr/>
          <p:nvPr/>
        </p:nvSpPr>
        <p:spPr>
          <a:xfrm>
            <a:off x="8595360" y="2743200"/>
            <a:ext cx="1783080" cy="1115568"/>
          </a:xfrm>
          <a:prstGeom prst="roundRect">
            <a:avLst>
              <a:gd name="adj" fmla="val 9836"/>
            </a:avLst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8750808" y="2926080"/>
            <a:ext cx="164592" cy="164592"/>
          </a:xfrm>
          <a:prstGeom prst="roundRect">
            <a:avLst>
              <a:gd name="adj" fmla="val 33333"/>
            </a:avLst>
          </a:prstGeom>
          <a:solidFill>
            <a:srgbClr val="4F46E5"/>
          </a:solidFill>
          <a:ln w="12700">
            <a:solidFill>
              <a:srgbClr val="4F46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9015984" y="2852928"/>
            <a:ext cx="1097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80" b="1" dirty="0">
                <a:solidFill>
                  <a:srgbClr val="0F172A"/>
                </a:solidFill>
              </a:rPr>
              <a:t>S12</a:t>
            </a:r>
            <a:endParaRPr lang="en-US" sz="1380" dirty="0"/>
          </a:p>
        </p:txBody>
      </p:sp>
      <p:sp>
        <p:nvSpPr>
          <p:cNvPr id="26" name="Text 24"/>
          <p:cNvSpPr/>
          <p:nvPr/>
        </p:nvSpPr>
        <p:spPr>
          <a:xfrm>
            <a:off x="8750808" y="3255264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40" dirty="0">
                <a:solidFill>
                  <a:srgbClr val="596579"/>
                </a:solidFill>
              </a:rPr>
              <a:t>Fiber dagitim</a:t>
            </a:r>
            <a:endParaRPr lang="en-US" sz="940" dirty="0"/>
          </a:p>
        </p:txBody>
      </p:sp>
      <p:sp>
        <p:nvSpPr>
          <p:cNvPr id="27" name="Text 25"/>
          <p:cNvSpPr/>
          <p:nvPr/>
        </p:nvSpPr>
        <p:spPr>
          <a:xfrm>
            <a:off x="841248" y="4407408"/>
            <a:ext cx="5394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0F172A"/>
                </a:solidFill>
              </a:rPr>
              <a:t>Dogru switch secimi; port yogunlugu, PoE kapasitesi, uplink ihtiyaci ve yonetim kolayligini birlikte dengeler.</a:t>
            </a:r>
            <a:endParaRPr lang="en-US" sz="1320" dirty="0"/>
          </a:p>
        </p:txBody>
      </p:sp>
      <p:sp>
        <p:nvSpPr>
          <p:cNvPr id="28" name="Text 26"/>
          <p:cNvSpPr/>
          <p:nvPr/>
        </p:nvSpPr>
        <p:spPr>
          <a:xfrm>
            <a:off x="841248" y="4828032"/>
            <a:ext cx="5394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Alta Labs portfoyu, ayni arayuz ve benzer yonetim mantigi icinde farkli buyuklukte projelere ozel secenekler sunar.</a:t>
            </a:r>
            <a:endParaRPr lang="en-US" sz="1120" dirty="0"/>
          </a:p>
        </p:txBody>
      </p:sp>
      <p:sp>
        <p:nvSpPr>
          <p:cNvPr id="29" name="Shape 27"/>
          <p:cNvSpPr/>
          <p:nvPr/>
        </p:nvSpPr>
        <p:spPr>
          <a:xfrm>
            <a:off x="6629400" y="932688"/>
            <a:ext cx="4526280" cy="4526280"/>
          </a:xfrm>
          <a:prstGeom prst="roundRect">
            <a:avLst>
              <a:gd name="adj" fmla="val 3232"/>
            </a:avLst>
          </a:prstGeom>
          <a:solidFill>
            <a:srgbClr val="EEF2F8"/>
          </a:solidFill>
          <a:ln w="12700">
            <a:solidFill>
              <a:srgbClr val="DCE2E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pic>
        <p:nvPicPr>
          <p:cNvPr id="30" name="Image 0" descr="/mnt/data/user-RlRV6EEEOu071fVH22hNsdNj/119a97f1f2a94d7faa0ad09c293bf864/mnt/data/Alta_Switch_Satis_Egitimi_mont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8272" y="2654290"/>
            <a:ext cx="4279392" cy="107393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" y="804672"/>
            <a:ext cx="10835640" cy="5230368"/>
          </a:xfrm>
          <a:prstGeom prst="roundRect">
            <a:avLst>
              <a:gd name="adj" fmla="val 3147"/>
            </a:avLst>
          </a:prstGeom>
          <a:solidFill>
            <a:srgbClr val="0E1B2E"/>
          </a:solidFill>
          <a:ln w="12700">
            <a:solidFill>
              <a:srgbClr val="0E1B2E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960120" y="14173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Tesekkurler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960120" y="1901952"/>
            <a:ext cx="5029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D8E1F0"/>
                </a:solidFill>
              </a:rPr>
              <a:t>Switch secimi, port sayisindan daha buyuk bir karardir.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D8E1F0"/>
                </a:solidFill>
              </a:rPr>
              <a:t>PoE kapasitesi, uplink yapisi ve operasyon kolayligi birlikte degerlendirilmelidir.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6812280" y="1417320"/>
            <a:ext cx="3749040" cy="3383280"/>
          </a:xfrm>
          <a:prstGeom prst="roundRect">
            <a:avLst>
              <a:gd name="adj" fmla="val 4865"/>
            </a:avLst>
          </a:prstGeom>
          <a:solidFill>
            <a:srgbClr val="1B2741"/>
          </a:solidFill>
          <a:ln w="12700">
            <a:solidFill>
              <a:srgbClr val="2B3650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7242048" y="192024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Alta Labs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Switch Portfolio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543800" y="2743200"/>
            <a:ext cx="23317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C7D2FE"/>
                </a:solidFill>
              </a:rPr>
              <a:t>S8-POE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C7D2FE"/>
                </a:solidFill>
              </a:rPr>
              <a:t>S16-POE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C7D2FE"/>
                </a:solidFill>
              </a:rPr>
              <a:t>S24-POE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C7D2FE"/>
                </a:solidFill>
              </a:rPr>
              <a:t>S48-APOE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C7D2FE"/>
                </a:solidFill>
              </a:rPr>
              <a:t>S12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7242048" y="4133088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20" dirty="0">
                <a:solidFill>
                  <a:srgbClr val="D8E1F0"/>
                </a:solidFill>
              </a:rPr>
              <a:t>Dogru projede dogru switch,</a:t>
            </a:r>
            <a:endParaRPr lang="en-US" sz="1120" dirty="0"/>
          </a:p>
          <a:p>
            <a:pPr marL="0" indent="0" algn="ctr">
              <a:buNone/>
            </a:pPr>
            <a:r>
              <a:rPr lang="en-US" sz="1120" dirty="0">
                <a:solidFill>
                  <a:srgbClr val="D8E1F0"/>
                </a:solidFill>
              </a:rPr>
              <a:t>daha temiz operasyon demektir.</a:t>
            </a:r>
            <a:endParaRPr lang="en-US" sz="1120" dirty="0"/>
          </a:p>
        </p:txBody>
      </p:sp>
      <p:sp>
        <p:nvSpPr>
          <p:cNvPr id="9" name="Text 1">
            <a:extLst>
              <a:ext uri="{FF2B5EF4-FFF2-40B4-BE49-F238E27FC236}">
                <a16:creationId xmlns:a16="http://schemas.microsoft.com/office/drawing/2014/main" id="{2EC91D90-9F53-78B7-712B-466EFA8A189B}"/>
              </a:ext>
            </a:extLst>
          </p:cNvPr>
          <p:cNvSpPr/>
          <p:nvPr/>
        </p:nvSpPr>
        <p:spPr>
          <a:xfrm>
            <a:off x="1027119" y="293850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800" b="1" dirty="0">
                <a:solidFill>
                  <a:srgbClr val="F8FA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ASPETECH</a:t>
            </a:r>
            <a:endParaRPr lang="en-US" sz="2800" dirty="0"/>
          </a:p>
        </p:txBody>
      </p:sp>
      <p:sp>
        <p:nvSpPr>
          <p:cNvPr id="10" name="Text 2">
            <a:extLst>
              <a:ext uri="{FF2B5EF4-FFF2-40B4-BE49-F238E27FC236}">
                <a16:creationId xmlns:a16="http://schemas.microsoft.com/office/drawing/2014/main" id="{261FCB4F-2674-FF84-4440-E68F1A0E6FE7}"/>
              </a:ext>
            </a:extLst>
          </p:cNvPr>
          <p:cNvSpPr/>
          <p:nvPr/>
        </p:nvSpPr>
        <p:spPr>
          <a:xfrm>
            <a:off x="1027119" y="3322550"/>
            <a:ext cx="4754880" cy="1694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400" dirty="0">
                <a:solidFill>
                  <a:srgbClr val="9EA7C6"/>
                </a:solidFill>
                <a:latin typeface="Aptos" pitchFamily="34" charset="0"/>
              </a:rPr>
              <a:t>Perpa Ticaret Merkezi</a:t>
            </a:r>
            <a:br>
              <a:rPr lang="tr-TR" sz="1400" dirty="0">
                <a:solidFill>
                  <a:srgbClr val="9EA7C6"/>
                </a:solidFill>
                <a:latin typeface="Aptos" pitchFamily="34" charset="0"/>
              </a:rPr>
            </a:br>
            <a:r>
              <a:rPr lang="tr-TR" sz="1400" dirty="0">
                <a:solidFill>
                  <a:srgbClr val="9EA7C6"/>
                </a:solidFill>
                <a:latin typeface="Aptos" pitchFamily="34" charset="0"/>
              </a:rPr>
              <a:t>Halil Rıfat Paşa Yüzer Havuz </a:t>
            </a:r>
            <a:r>
              <a:rPr lang="tr-TR" sz="1400" dirty="0" err="1">
                <a:solidFill>
                  <a:srgbClr val="9EA7C6"/>
                </a:solidFill>
                <a:latin typeface="Aptos" pitchFamily="34" charset="0"/>
              </a:rPr>
              <a:t>Sk</a:t>
            </a:r>
            <a:r>
              <a:rPr lang="tr-TR" sz="1400" dirty="0">
                <a:solidFill>
                  <a:srgbClr val="9EA7C6"/>
                </a:solidFill>
                <a:latin typeface="Aptos" pitchFamily="34" charset="0"/>
              </a:rPr>
              <a:t>. No:1</a:t>
            </a:r>
            <a:br>
              <a:rPr lang="tr-TR" sz="1400" dirty="0">
                <a:solidFill>
                  <a:srgbClr val="9EA7C6"/>
                </a:solidFill>
                <a:latin typeface="Aptos" pitchFamily="34" charset="0"/>
              </a:rPr>
            </a:br>
            <a:r>
              <a:rPr lang="tr-TR" sz="1400" dirty="0">
                <a:solidFill>
                  <a:srgbClr val="9EA7C6"/>
                </a:solidFill>
                <a:latin typeface="Aptos" pitchFamily="34" charset="0"/>
              </a:rPr>
              <a:t>B Blok Kat:5 İç Kapı No:384</a:t>
            </a:r>
            <a:br>
              <a:rPr lang="tr-TR" sz="1400" dirty="0">
                <a:solidFill>
                  <a:srgbClr val="9EA7C6"/>
                </a:solidFill>
                <a:latin typeface="Aptos" pitchFamily="34" charset="0"/>
              </a:rPr>
            </a:br>
            <a:r>
              <a:rPr lang="tr-TR" sz="1400" dirty="0">
                <a:solidFill>
                  <a:srgbClr val="9EA7C6"/>
                </a:solidFill>
                <a:latin typeface="Aptos" pitchFamily="34" charset="0"/>
              </a:rPr>
              <a:t>Posta Kodu: 34384 Şişli</a:t>
            </a:r>
            <a:br>
              <a:rPr lang="tr-TR" sz="1400" dirty="0">
                <a:solidFill>
                  <a:srgbClr val="9EA7C6"/>
                </a:solidFill>
                <a:latin typeface="Aptos" pitchFamily="34" charset="0"/>
              </a:rPr>
            </a:br>
            <a:r>
              <a:rPr lang="tr-TR" sz="1400" dirty="0">
                <a:solidFill>
                  <a:srgbClr val="9EA7C6"/>
                </a:solidFill>
                <a:latin typeface="Aptos" pitchFamily="34" charset="0"/>
              </a:rPr>
              <a:t>İstanbul, Türkiye</a:t>
            </a:r>
            <a:endParaRPr lang="en-US" sz="1400" dirty="0">
              <a:solidFill>
                <a:srgbClr val="9EA7C6"/>
              </a:solidFill>
              <a:latin typeface="Aptos" pitchFamily="34" charset="0"/>
            </a:endParaRPr>
          </a:p>
        </p:txBody>
      </p:sp>
      <p:sp>
        <p:nvSpPr>
          <p:cNvPr id="11" name="Text 2">
            <a:extLst>
              <a:ext uri="{FF2B5EF4-FFF2-40B4-BE49-F238E27FC236}">
                <a16:creationId xmlns:a16="http://schemas.microsoft.com/office/drawing/2014/main" id="{0B14AF45-FD93-CFED-A455-1208BA16007B}"/>
              </a:ext>
            </a:extLst>
          </p:cNvPr>
          <p:cNvSpPr/>
          <p:nvPr/>
        </p:nvSpPr>
        <p:spPr>
          <a:xfrm>
            <a:off x="1027119" y="5042082"/>
            <a:ext cx="4754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9EA7C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https://www.aspentech.com.tr/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4754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3DF5"/>
                </a:solidFill>
              </a:rPr>
              <a:t>PORTFOY OZETI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21792" y="73152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F172A"/>
                </a:solidFill>
              </a:rPr>
              <a:t>Neden Alta Labs switching?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621792" y="1234440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Kurumlarin en sik sordugu basliklari karar vermeyi kolaylastiran sade bir yapida topladik.</a:t>
            </a:r>
            <a:endParaRPr lang="en-US" sz="1120" dirty="0"/>
          </a:p>
        </p:txBody>
      </p:sp>
      <p:sp>
        <p:nvSpPr>
          <p:cNvPr id="5" name="Shape 3"/>
          <p:cNvSpPr/>
          <p:nvPr/>
        </p:nvSpPr>
        <p:spPr>
          <a:xfrm>
            <a:off x="621792" y="1783080"/>
            <a:ext cx="2542032" cy="1444752"/>
          </a:xfrm>
          <a:prstGeom prst="roundRect">
            <a:avLst>
              <a:gd name="adj" fmla="val 886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58952" y="1929384"/>
            <a:ext cx="146304" cy="1152144"/>
          </a:xfrm>
          <a:prstGeom prst="roundRect">
            <a:avLst>
              <a:gd name="adj" fmla="val 50000"/>
            </a:avLst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14984" y="194767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Merkezi yonetim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014984" y="2258568"/>
            <a:ext cx="201168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Bulut tabanli arayuz ve mobil uygulama ile cihazlari tek platformdan gorme ve yonetme kolayligi.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73552" y="1783080"/>
            <a:ext cx="2542032" cy="1444752"/>
          </a:xfrm>
          <a:prstGeom prst="roundRect">
            <a:avLst>
              <a:gd name="adj" fmla="val 886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410712" y="1929384"/>
            <a:ext cx="146304" cy="1152144"/>
          </a:xfrm>
          <a:prstGeom prst="roundRect">
            <a:avLst>
              <a:gd name="adj" fmla="val 50000"/>
            </a:avLst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666744" y="194767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PoE esnekligi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3666744" y="2258568"/>
            <a:ext cx="201168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Kucuk ofisten yogun access point alanlarina kadar farkli PoE butcelerine sahip modeller.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925312" y="1783080"/>
            <a:ext cx="2542032" cy="1444752"/>
          </a:xfrm>
          <a:prstGeom prst="roundRect">
            <a:avLst>
              <a:gd name="adj" fmla="val 886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6062472" y="1929384"/>
            <a:ext cx="146304" cy="1152144"/>
          </a:xfrm>
          <a:prstGeom prst="roundRect">
            <a:avLst>
              <a:gd name="adj" fmla="val 50000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6318504" y="194767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Uplink secenekleri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6318504" y="2258568"/>
            <a:ext cx="201168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SFP, SFP+ ve dagitim seviyesinde SFP+ yogun yapilar ile farkli baglanti ihtiyaclari.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8577072" y="1783080"/>
            <a:ext cx="2697480" cy="1444752"/>
          </a:xfrm>
          <a:prstGeom prst="roundRect">
            <a:avLst>
              <a:gd name="adj" fmla="val 886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8714232" y="1929384"/>
            <a:ext cx="146304" cy="1152144"/>
          </a:xfrm>
          <a:prstGeom prst="roundRect">
            <a:avLst>
              <a:gd name="adj" fmla="val 50000"/>
            </a:avLst>
          </a:prstGeom>
          <a:solidFill>
            <a:srgbClr val="1FA971"/>
          </a:solidFill>
          <a:ln w="12700">
            <a:solidFill>
              <a:srgbClr val="1FA97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8970264" y="1947672"/>
            <a:ext cx="21671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Kurulum kolayligi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8970264" y="2258568"/>
            <a:ext cx="2167128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Bluetooth setup, rack veya duvar montaj secenekleri ve sezgisel operasyon mantigi.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21792" y="3675888"/>
            <a:ext cx="10652760" cy="1298448"/>
          </a:xfrm>
          <a:prstGeom prst="roundRect">
            <a:avLst>
              <a:gd name="adj" fmla="val 9859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2" name="Text 20"/>
          <p:cNvSpPr/>
          <p:nvPr/>
        </p:nvSpPr>
        <p:spPr>
          <a:xfrm>
            <a:off x="914400" y="3959352"/>
            <a:ext cx="10012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172A"/>
                </a:solidFill>
              </a:rPr>
              <a:t>Alta switching ailesi, tek tip switch mantigiyla ilerlemek yerine, farkli buyuklukteki projelere ozel port yogunlugu, PoE kapasitesi ve uplink gucu sunar.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051560" y="4370832"/>
            <a:ext cx="9738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30" dirty="0">
                <a:solidFill>
                  <a:srgbClr val="596579"/>
                </a:solidFill>
              </a:rPr>
              <a:t>Bu yaklasim; daha dogru maliyetlendirme, daha duzgun kapasite planlamasi ve gelecekte genislemeye daha uygun bir altyapi anlamina gelir.</a:t>
            </a:r>
            <a:endParaRPr lang="en-US" sz="11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4754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3DF5"/>
                </a:solidFill>
              </a:rPr>
              <a:t>KARSILASTIRMA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21792" y="73152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F172A"/>
                </a:solidFill>
              </a:rPr>
              <a:t>Model secimini hizlandiran tablo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621792" y="1234440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PoE butcesi, port yapisi ve kullanim senaryosu birlikte degerlendirildiginde dogru karar daha net cikiyor.</a:t>
            </a:r>
            <a:endParaRPr lang="en-US" sz="1120" dirty="0"/>
          </a:p>
        </p:txBody>
      </p:sp>
      <p:sp>
        <p:nvSpPr>
          <p:cNvPr id="5" name="Shape 3"/>
          <p:cNvSpPr/>
          <p:nvPr/>
        </p:nvSpPr>
        <p:spPr>
          <a:xfrm>
            <a:off x="502920" y="1691640"/>
            <a:ext cx="11201400" cy="4526280"/>
          </a:xfrm>
          <a:prstGeom prst="roundRect">
            <a:avLst>
              <a:gd name="adj" fmla="val 2424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13232" y="1901952"/>
            <a:ext cx="1645920" cy="384048"/>
          </a:xfrm>
          <a:prstGeom prst="rect">
            <a:avLst/>
          </a:prstGeom>
          <a:solidFill>
            <a:srgbClr val="EEF2F8"/>
          </a:solidFill>
          <a:ln w="12700">
            <a:solidFill>
              <a:srgbClr val="DCE2E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749808" y="1993392"/>
            <a:ext cx="15727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F172A"/>
                </a:solidFill>
              </a:rPr>
              <a:t>Ozellik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450592" y="1901952"/>
            <a:ext cx="1645920" cy="384048"/>
          </a:xfrm>
          <a:prstGeom prst="rect">
            <a:avLst/>
          </a:prstGeom>
          <a:solidFill>
            <a:srgbClr val="0E1B2E"/>
          </a:solidFill>
          <a:ln w="12700">
            <a:solidFill>
              <a:srgbClr val="DCE2E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Text 7"/>
          <p:cNvSpPr/>
          <p:nvPr/>
        </p:nvSpPr>
        <p:spPr>
          <a:xfrm>
            <a:off x="2487168" y="1993392"/>
            <a:ext cx="157276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S8-POE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87952" y="1901952"/>
            <a:ext cx="1737360" cy="384048"/>
          </a:xfrm>
          <a:prstGeom prst="rect">
            <a:avLst/>
          </a:prstGeom>
          <a:solidFill>
            <a:srgbClr val="0E1B2E"/>
          </a:solidFill>
          <a:ln w="12700">
            <a:solidFill>
              <a:srgbClr val="DCE2E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224528" y="1993392"/>
            <a:ext cx="166420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S16-POE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016752" y="1901952"/>
            <a:ext cx="1737360" cy="384048"/>
          </a:xfrm>
          <a:prstGeom prst="rect">
            <a:avLst/>
          </a:prstGeom>
          <a:solidFill>
            <a:srgbClr val="0E1B2E"/>
          </a:solidFill>
          <a:ln w="12700">
            <a:solidFill>
              <a:srgbClr val="DCE2E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6053328" y="1993392"/>
            <a:ext cx="166420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S24-POE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7936992" y="1901952"/>
            <a:ext cx="1828800" cy="384048"/>
          </a:xfrm>
          <a:prstGeom prst="rect">
            <a:avLst/>
          </a:prstGeom>
          <a:solidFill>
            <a:srgbClr val="0E1B2E"/>
          </a:solidFill>
          <a:ln w="12700">
            <a:solidFill>
              <a:srgbClr val="DCE2E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7973568" y="1993392"/>
            <a:ext cx="175564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S48-APOE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9857232" y="1901952"/>
            <a:ext cx="1554480" cy="384048"/>
          </a:xfrm>
          <a:prstGeom prst="rect">
            <a:avLst/>
          </a:prstGeom>
          <a:solidFill>
            <a:srgbClr val="0E1B2E"/>
          </a:solidFill>
          <a:ln w="12700">
            <a:solidFill>
              <a:srgbClr val="DCE2EF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9893808" y="1993392"/>
            <a:ext cx="148132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</a:rPr>
              <a:t>S12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713232" y="2286000"/>
            <a:ext cx="164592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758952" y="2395728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b="1" dirty="0">
                <a:solidFill>
                  <a:srgbClr val="0F172A"/>
                </a:solidFill>
              </a:rPr>
              <a:t>Temel rol</a:t>
            </a:r>
            <a:endParaRPr lang="en-US" sz="980" dirty="0"/>
          </a:p>
        </p:txBody>
      </p:sp>
      <p:sp>
        <p:nvSpPr>
          <p:cNvPr id="20" name="Shape 18"/>
          <p:cNvSpPr/>
          <p:nvPr/>
        </p:nvSpPr>
        <p:spPr>
          <a:xfrm>
            <a:off x="2450592" y="2286000"/>
            <a:ext cx="164592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2496312" y="2395728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Kucuk PoE erisim</a:t>
            </a:r>
            <a:endParaRPr lang="en-US" sz="980" dirty="0"/>
          </a:p>
        </p:txBody>
      </p:sp>
      <p:sp>
        <p:nvSpPr>
          <p:cNvPr id="22" name="Shape 20"/>
          <p:cNvSpPr/>
          <p:nvPr/>
        </p:nvSpPr>
        <p:spPr>
          <a:xfrm>
            <a:off x="4187952" y="2286000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4233672" y="2395728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Dengeli erisim</a:t>
            </a:r>
            <a:endParaRPr lang="en-US" sz="980" dirty="0"/>
          </a:p>
        </p:txBody>
      </p:sp>
      <p:sp>
        <p:nvSpPr>
          <p:cNvPr id="24" name="Shape 22"/>
          <p:cNvSpPr/>
          <p:nvPr/>
        </p:nvSpPr>
        <p:spPr>
          <a:xfrm>
            <a:off x="6016752" y="2286000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6062472" y="2395728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Guclu erisim</a:t>
            </a:r>
            <a:endParaRPr lang="en-US" sz="980" dirty="0"/>
          </a:p>
        </p:txBody>
      </p:sp>
      <p:sp>
        <p:nvSpPr>
          <p:cNvPr id="26" name="Shape 24"/>
          <p:cNvSpPr/>
          <p:nvPr/>
        </p:nvSpPr>
        <p:spPr>
          <a:xfrm>
            <a:off x="7936992" y="2286000"/>
            <a:ext cx="1828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7982712" y="2395728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Yuksek AP yogunlugu</a:t>
            </a:r>
            <a:endParaRPr lang="en-US" sz="980" dirty="0"/>
          </a:p>
        </p:txBody>
      </p:sp>
      <p:sp>
        <p:nvSpPr>
          <p:cNvPr id="28" name="Shape 26"/>
          <p:cNvSpPr/>
          <p:nvPr/>
        </p:nvSpPr>
        <p:spPr>
          <a:xfrm>
            <a:off x="9857232" y="2286000"/>
            <a:ext cx="15544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9902952" y="2395728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Fiber dagitim</a:t>
            </a:r>
            <a:endParaRPr lang="en-US" sz="980" dirty="0"/>
          </a:p>
        </p:txBody>
      </p:sp>
      <p:sp>
        <p:nvSpPr>
          <p:cNvPr id="30" name="Shape 28"/>
          <p:cNvSpPr/>
          <p:nvPr/>
        </p:nvSpPr>
        <p:spPr>
          <a:xfrm>
            <a:off x="713232" y="2761488"/>
            <a:ext cx="164592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758952" y="2871216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b="1" dirty="0">
                <a:solidFill>
                  <a:srgbClr val="0F172A"/>
                </a:solidFill>
              </a:rPr>
              <a:t>Port yapisi</a:t>
            </a:r>
            <a:endParaRPr lang="en-US" sz="980" dirty="0"/>
          </a:p>
        </p:txBody>
      </p:sp>
      <p:sp>
        <p:nvSpPr>
          <p:cNvPr id="32" name="Shape 30"/>
          <p:cNvSpPr/>
          <p:nvPr/>
        </p:nvSpPr>
        <p:spPr>
          <a:xfrm>
            <a:off x="2450592" y="2761488"/>
            <a:ext cx="164592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2496312" y="2871216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8 x GbE</a:t>
            </a:r>
            <a:endParaRPr lang="en-US" sz="980" dirty="0"/>
          </a:p>
        </p:txBody>
      </p:sp>
      <p:sp>
        <p:nvSpPr>
          <p:cNvPr id="34" name="Shape 32"/>
          <p:cNvSpPr/>
          <p:nvPr/>
        </p:nvSpPr>
        <p:spPr>
          <a:xfrm>
            <a:off x="4187952" y="2761488"/>
            <a:ext cx="173736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4233672" y="2871216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16 x GbE + 2 x SFP</a:t>
            </a:r>
            <a:endParaRPr lang="en-US" sz="980" dirty="0"/>
          </a:p>
        </p:txBody>
      </p:sp>
      <p:sp>
        <p:nvSpPr>
          <p:cNvPr id="36" name="Shape 34"/>
          <p:cNvSpPr/>
          <p:nvPr/>
        </p:nvSpPr>
        <p:spPr>
          <a:xfrm>
            <a:off x="6016752" y="2761488"/>
            <a:ext cx="173736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7" name="Text 35"/>
          <p:cNvSpPr/>
          <p:nvPr/>
        </p:nvSpPr>
        <p:spPr>
          <a:xfrm>
            <a:off x="6062472" y="2871216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24 x GbE + 2 x SFP+</a:t>
            </a:r>
            <a:endParaRPr lang="en-US" sz="980" dirty="0"/>
          </a:p>
        </p:txBody>
      </p:sp>
      <p:sp>
        <p:nvSpPr>
          <p:cNvPr id="38" name="Shape 36"/>
          <p:cNvSpPr/>
          <p:nvPr/>
        </p:nvSpPr>
        <p:spPr>
          <a:xfrm>
            <a:off x="7936992" y="2761488"/>
            <a:ext cx="182880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9" name="Text 37"/>
          <p:cNvSpPr/>
          <p:nvPr/>
        </p:nvSpPr>
        <p:spPr>
          <a:xfrm>
            <a:off x="7982712" y="2871216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48 x RJ45 + 4 x SFP+</a:t>
            </a:r>
            <a:endParaRPr lang="en-US" sz="980" dirty="0"/>
          </a:p>
        </p:txBody>
      </p:sp>
      <p:sp>
        <p:nvSpPr>
          <p:cNvPr id="40" name="Shape 38"/>
          <p:cNvSpPr/>
          <p:nvPr/>
        </p:nvSpPr>
        <p:spPr>
          <a:xfrm>
            <a:off x="9857232" y="2761488"/>
            <a:ext cx="155448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1" name="Text 39"/>
          <p:cNvSpPr/>
          <p:nvPr/>
        </p:nvSpPr>
        <p:spPr>
          <a:xfrm>
            <a:off x="9902952" y="2871216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12 x SFP+</a:t>
            </a:r>
            <a:endParaRPr lang="en-US" sz="980" dirty="0"/>
          </a:p>
        </p:txBody>
      </p:sp>
      <p:sp>
        <p:nvSpPr>
          <p:cNvPr id="42" name="Shape 40"/>
          <p:cNvSpPr/>
          <p:nvPr/>
        </p:nvSpPr>
        <p:spPr>
          <a:xfrm>
            <a:off x="713232" y="3236976"/>
            <a:ext cx="164592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3" name="Text 41"/>
          <p:cNvSpPr/>
          <p:nvPr/>
        </p:nvSpPr>
        <p:spPr>
          <a:xfrm>
            <a:off x="758952" y="3346704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b="1" dirty="0">
                <a:solidFill>
                  <a:srgbClr val="0F172A"/>
                </a:solidFill>
              </a:rPr>
              <a:t>PoE+ port</a:t>
            </a:r>
            <a:endParaRPr lang="en-US" sz="980" dirty="0"/>
          </a:p>
        </p:txBody>
      </p:sp>
      <p:sp>
        <p:nvSpPr>
          <p:cNvPr id="44" name="Shape 42"/>
          <p:cNvSpPr/>
          <p:nvPr/>
        </p:nvSpPr>
        <p:spPr>
          <a:xfrm>
            <a:off x="2450592" y="3236976"/>
            <a:ext cx="164592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5" name="Text 43"/>
          <p:cNvSpPr/>
          <p:nvPr/>
        </p:nvSpPr>
        <p:spPr>
          <a:xfrm>
            <a:off x="2496312" y="3346704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4</a:t>
            </a:r>
            <a:endParaRPr lang="en-US" sz="980" dirty="0"/>
          </a:p>
        </p:txBody>
      </p:sp>
      <p:sp>
        <p:nvSpPr>
          <p:cNvPr id="46" name="Shape 44"/>
          <p:cNvSpPr/>
          <p:nvPr/>
        </p:nvSpPr>
        <p:spPr>
          <a:xfrm>
            <a:off x="4187952" y="3236976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7" name="Text 45"/>
          <p:cNvSpPr/>
          <p:nvPr/>
        </p:nvSpPr>
        <p:spPr>
          <a:xfrm>
            <a:off x="4233672" y="3346704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8</a:t>
            </a:r>
            <a:endParaRPr lang="en-US" sz="980" dirty="0"/>
          </a:p>
        </p:txBody>
      </p:sp>
      <p:sp>
        <p:nvSpPr>
          <p:cNvPr id="48" name="Shape 46"/>
          <p:cNvSpPr/>
          <p:nvPr/>
        </p:nvSpPr>
        <p:spPr>
          <a:xfrm>
            <a:off x="6016752" y="3236976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49" name="Text 47"/>
          <p:cNvSpPr/>
          <p:nvPr/>
        </p:nvSpPr>
        <p:spPr>
          <a:xfrm>
            <a:off x="6062472" y="3346704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16</a:t>
            </a:r>
            <a:endParaRPr lang="en-US" sz="980" dirty="0"/>
          </a:p>
        </p:txBody>
      </p:sp>
      <p:sp>
        <p:nvSpPr>
          <p:cNvPr id="50" name="Shape 48"/>
          <p:cNvSpPr/>
          <p:nvPr/>
        </p:nvSpPr>
        <p:spPr>
          <a:xfrm>
            <a:off x="7936992" y="3236976"/>
            <a:ext cx="1828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1" name="Text 49"/>
          <p:cNvSpPr/>
          <p:nvPr/>
        </p:nvSpPr>
        <p:spPr>
          <a:xfrm>
            <a:off x="7982712" y="3346704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48</a:t>
            </a:r>
            <a:endParaRPr lang="en-US" sz="980" dirty="0"/>
          </a:p>
        </p:txBody>
      </p:sp>
      <p:sp>
        <p:nvSpPr>
          <p:cNvPr id="52" name="Shape 50"/>
          <p:cNvSpPr/>
          <p:nvPr/>
        </p:nvSpPr>
        <p:spPr>
          <a:xfrm>
            <a:off x="9857232" y="3236976"/>
            <a:ext cx="15544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3" name="Text 51"/>
          <p:cNvSpPr/>
          <p:nvPr/>
        </p:nvSpPr>
        <p:spPr>
          <a:xfrm>
            <a:off x="9902952" y="3346704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-</a:t>
            </a:r>
            <a:endParaRPr lang="en-US" sz="980" dirty="0"/>
          </a:p>
        </p:txBody>
      </p:sp>
      <p:sp>
        <p:nvSpPr>
          <p:cNvPr id="54" name="Shape 52"/>
          <p:cNvSpPr/>
          <p:nvPr/>
        </p:nvSpPr>
        <p:spPr>
          <a:xfrm>
            <a:off x="713232" y="3712464"/>
            <a:ext cx="164592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5" name="Text 53"/>
          <p:cNvSpPr/>
          <p:nvPr/>
        </p:nvSpPr>
        <p:spPr>
          <a:xfrm>
            <a:off x="758952" y="3822192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b="1" dirty="0">
                <a:solidFill>
                  <a:srgbClr val="0F172A"/>
                </a:solidFill>
              </a:rPr>
              <a:t>PoE butcesi</a:t>
            </a:r>
            <a:endParaRPr lang="en-US" sz="980" dirty="0"/>
          </a:p>
        </p:txBody>
      </p:sp>
      <p:sp>
        <p:nvSpPr>
          <p:cNvPr id="56" name="Shape 54"/>
          <p:cNvSpPr/>
          <p:nvPr/>
        </p:nvSpPr>
        <p:spPr>
          <a:xfrm>
            <a:off x="2450592" y="3712464"/>
            <a:ext cx="164592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7" name="Text 55"/>
          <p:cNvSpPr/>
          <p:nvPr/>
        </p:nvSpPr>
        <p:spPr>
          <a:xfrm>
            <a:off x="2496312" y="3822192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60W</a:t>
            </a:r>
            <a:endParaRPr lang="en-US" sz="980" dirty="0"/>
          </a:p>
        </p:txBody>
      </p:sp>
      <p:sp>
        <p:nvSpPr>
          <p:cNvPr id="58" name="Shape 56"/>
          <p:cNvSpPr/>
          <p:nvPr/>
        </p:nvSpPr>
        <p:spPr>
          <a:xfrm>
            <a:off x="4187952" y="3712464"/>
            <a:ext cx="173736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59" name="Text 57"/>
          <p:cNvSpPr/>
          <p:nvPr/>
        </p:nvSpPr>
        <p:spPr>
          <a:xfrm>
            <a:off x="4233672" y="3822192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120W</a:t>
            </a:r>
            <a:endParaRPr lang="en-US" sz="980" dirty="0"/>
          </a:p>
        </p:txBody>
      </p:sp>
      <p:sp>
        <p:nvSpPr>
          <p:cNvPr id="60" name="Shape 58"/>
          <p:cNvSpPr/>
          <p:nvPr/>
        </p:nvSpPr>
        <p:spPr>
          <a:xfrm>
            <a:off x="6016752" y="3712464"/>
            <a:ext cx="173736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1" name="Text 59"/>
          <p:cNvSpPr/>
          <p:nvPr/>
        </p:nvSpPr>
        <p:spPr>
          <a:xfrm>
            <a:off x="6062472" y="3822192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240W</a:t>
            </a:r>
            <a:endParaRPr lang="en-US" sz="980" dirty="0"/>
          </a:p>
        </p:txBody>
      </p:sp>
      <p:sp>
        <p:nvSpPr>
          <p:cNvPr id="62" name="Shape 60"/>
          <p:cNvSpPr/>
          <p:nvPr/>
        </p:nvSpPr>
        <p:spPr>
          <a:xfrm>
            <a:off x="7936992" y="3712464"/>
            <a:ext cx="182880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3" name="Text 61"/>
          <p:cNvSpPr/>
          <p:nvPr/>
        </p:nvSpPr>
        <p:spPr>
          <a:xfrm>
            <a:off x="7982712" y="3822192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740W</a:t>
            </a:r>
            <a:endParaRPr lang="en-US" sz="980" dirty="0"/>
          </a:p>
        </p:txBody>
      </p:sp>
      <p:sp>
        <p:nvSpPr>
          <p:cNvPr id="64" name="Shape 62"/>
          <p:cNvSpPr/>
          <p:nvPr/>
        </p:nvSpPr>
        <p:spPr>
          <a:xfrm>
            <a:off x="9857232" y="3712464"/>
            <a:ext cx="155448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5" name="Text 63"/>
          <p:cNvSpPr/>
          <p:nvPr/>
        </p:nvSpPr>
        <p:spPr>
          <a:xfrm>
            <a:off x="9902952" y="3822192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-</a:t>
            </a:r>
            <a:endParaRPr lang="en-US" sz="980" dirty="0"/>
          </a:p>
        </p:txBody>
      </p:sp>
      <p:sp>
        <p:nvSpPr>
          <p:cNvPr id="66" name="Shape 64"/>
          <p:cNvSpPr/>
          <p:nvPr/>
        </p:nvSpPr>
        <p:spPr>
          <a:xfrm>
            <a:off x="713232" y="4187952"/>
            <a:ext cx="164592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7" name="Text 65"/>
          <p:cNvSpPr/>
          <p:nvPr/>
        </p:nvSpPr>
        <p:spPr>
          <a:xfrm>
            <a:off x="758952" y="4297680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b="1" dirty="0">
                <a:solidFill>
                  <a:srgbClr val="0F172A"/>
                </a:solidFill>
              </a:rPr>
              <a:t>Switching capacity</a:t>
            </a:r>
            <a:endParaRPr lang="en-US" sz="980" dirty="0"/>
          </a:p>
        </p:txBody>
      </p:sp>
      <p:sp>
        <p:nvSpPr>
          <p:cNvPr id="68" name="Shape 66"/>
          <p:cNvSpPr/>
          <p:nvPr/>
        </p:nvSpPr>
        <p:spPr>
          <a:xfrm>
            <a:off x="2450592" y="4187952"/>
            <a:ext cx="164592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9" name="Text 67"/>
          <p:cNvSpPr/>
          <p:nvPr/>
        </p:nvSpPr>
        <p:spPr>
          <a:xfrm>
            <a:off x="2496312" y="4297680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16 Gbps</a:t>
            </a:r>
            <a:endParaRPr lang="en-US" sz="980" dirty="0"/>
          </a:p>
        </p:txBody>
      </p:sp>
      <p:sp>
        <p:nvSpPr>
          <p:cNvPr id="70" name="Shape 68"/>
          <p:cNvSpPr/>
          <p:nvPr/>
        </p:nvSpPr>
        <p:spPr>
          <a:xfrm>
            <a:off x="4187952" y="4187952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1" name="Text 69"/>
          <p:cNvSpPr/>
          <p:nvPr/>
        </p:nvSpPr>
        <p:spPr>
          <a:xfrm>
            <a:off x="4233672" y="4297680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36 Gbps</a:t>
            </a:r>
            <a:endParaRPr lang="en-US" sz="980" dirty="0"/>
          </a:p>
        </p:txBody>
      </p:sp>
      <p:sp>
        <p:nvSpPr>
          <p:cNvPr id="72" name="Shape 70"/>
          <p:cNvSpPr/>
          <p:nvPr/>
        </p:nvSpPr>
        <p:spPr>
          <a:xfrm>
            <a:off x="6016752" y="4187952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3" name="Text 71"/>
          <p:cNvSpPr/>
          <p:nvPr/>
        </p:nvSpPr>
        <p:spPr>
          <a:xfrm>
            <a:off x="6062472" y="4297680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88 Gbps</a:t>
            </a:r>
            <a:endParaRPr lang="en-US" sz="980" dirty="0"/>
          </a:p>
        </p:txBody>
      </p:sp>
      <p:sp>
        <p:nvSpPr>
          <p:cNvPr id="74" name="Shape 72"/>
          <p:cNvSpPr/>
          <p:nvPr/>
        </p:nvSpPr>
        <p:spPr>
          <a:xfrm>
            <a:off x="7936992" y="4187952"/>
            <a:ext cx="1828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5" name="Text 73"/>
          <p:cNvSpPr/>
          <p:nvPr/>
        </p:nvSpPr>
        <p:spPr>
          <a:xfrm>
            <a:off x="7982712" y="4297680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240 Gbps</a:t>
            </a:r>
            <a:endParaRPr lang="en-US" sz="980" dirty="0"/>
          </a:p>
        </p:txBody>
      </p:sp>
      <p:sp>
        <p:nvSpPr>
          <p:cNvPr id="76" name="Shape 74"/>
          <p:cNvSpPr/>
          <p:nvPr/>
        </p:nvSpPr>
        <p:spPr>
          <a:xfrm>
            <a:off x="9857232" y="4187952"/>
            <a:ext cx="15544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7" name="Text 75"/>
          <p:cNvSpPr/>
          <p:nvPr/>
        </p:nvSpPr>
        <p:spPr>
          <a:xfrm>
            <a:off x="9902952" y="4297680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10 Gbps/port odakli</a:t>
            </a:r>
            <a:endParaRPr lang="en-US" sz="980" dirty="0"/>
          </a:p>
        </p:txBody>
      </p:sp>
      <p:sp>
        <p:nvSpPr>
          <p:cNvPr id="78" name="Shape 76"/>
          <p:cNvSpPr/>
          <p:nvPr/>
        </p:nvSpPr>
        <p:spPr>
          <a:xfrm>
            <a:off x="713232" y="4663440"/>
            <a:ext cx="164592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9" name="Text 77"/>
          <p:cNvSpPr/>
          <p:nvPr/>
        </p:nvSpPr>
        <p:spPr>
          <a:xfrm>
            <a:off x="758952" y="4773168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b="1" dirty="0">
                <a:solidFill>
                  <a:srgbClr val="0F172A"/>
                </a:solidFill>
              </a:rPr>
              <a:t>Montaj</a:t>
            </a:r>
            <a:endParaRPr lang="en-US" sz="980" dirty="0"/>
          </a:p>
        </p:txBody>
      </p:sp>
      <p:sp>
        <p:nvSpPr>
          <p:cNvPr id="80" name="Shape 78"/>
          <p:cNvSpPr/>
          <p:nvPr/>
        </p:nvSpPr>
        <p:spPr>
          <a:xfrm>
            <a:off x="2450592" y="4663440"/>
            <a:ext cx="164592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1" name="Text 79"/>
          <p:cNvSpPr/>
          <p:nvPr/>
        </p:nvSpPr>
        <p:spPr>
          <a:xfrm>
            <a:off x="2496312" y="4773168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Duvar / masaustu</a:t>
            </a:r>
            <a:endParaRPr lang="en-US" sz="980" dirty="0"/>
          </a:p>
        </p:txBody>
      </p:sp>
      <p:sp>
        <p:nvSpPr>
          <p:cNvPr id="82" name="Shape 80"/>
          <p:cNvSpPr/>
          <p:nvPr/>
        </p:nvSpPr>
        <p:spPr>
          <a:xfrm>
            <a:off x="4187952" y="4663440"/>
            <a:ext cx="173736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3" name="Text 81"/>
          <p:cNvSpPr/>
          <p:nvPr/>
        </p:nvSpPr>
        <p:spPr>
          <a:xfrm>
            <a:off x="4233672" y="4773168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Rack / duvar</a:t>
            </a:r>
            <a:endParaRPr lang="en-US" sz="980" dirty="0"/>
          </a:p>
        </p:txBody>
      </p:sp>
      <p:sp>
        <p:nvSpPr>
          <p:cNvPr id="84" name="Shape 82"/>
          <p:cNvSpPr/>
          <p:nvPr/>
        </p:nvSpPr>
        <p:spPr>
          <a:xfrm>
            <a:off x="6016752" y="4663440"/>
            <a:ext cx="173736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5" name="Text 83"/>
          <p:cNvSpPr/>
          <p:nvPr/>
        </p:nvSpPr>
        <p:spPr>
          <a:xfrm>
            <a:off x="6062472" y="4773168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Rack / duvar</a:t>
            </a:r>
            <a:endParaRPr lang="en-US" sz="980" dirty="0"/>
          </a:p>
        </p:txBody>
      </p:sp>
      <p:sp>
        <p:nvSpPr>
          <p:cNvPr id="86" name="Shape 84"/>
          <p:cNvSpPr/>
          <p:nvPr/>
        </p:nvSpPr>
        <p:spPr>
          <a:xfrm>
            <a:off x="7936992" y="4663440"/>
            <a:ext cx="182880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7" name="Text 85"/>
          <p:cNvSpPr/>
          <p:nvPr/>
        </p:nvSpPr>
        <p:spPr>
          <a:xfrm>
            <a:off x="7982712" y="4773168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Rack / duvar</a:t>
            </a:r>
            <a:endParaRPr lang="en-US" sz="980" dirty="0"/>
          </a:p>
        </p:txBody>
      </p:sp>
      <p:sp>
        <p:nvSpPr>
          <p:cNvPr id="88" name="Shape 86"/>
          <p:cNvSpPr/>
          <p:nvPr/>
        </p:nvSpPr>
        <p:spPr>
          <a:xfrm>
            <a:off x="9857232" y="4663440"/>
            <a:ext cx="1554480" cy="475488"/>
          </a:xfrm>
          <a:prstGeom prst="rect">
            <a:avLst/>
          </a:prstGeom>
          <a:solidFill>
            <a:srgbClr val="F8FAFD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89" name="Text 87"/>
          <p:cNvSpPr/>
          <p:nvPr/>
        </p:nvSpPr>
        <p:spPr>
          <a:xfrm>
            <a:off x="9902952" y="4773168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1U rack / duvar</a:t>
            </a:r>
            <a:endParaRPr lang="en-US" sz="980" dirty="0"/>
          </a:p>
        </p:txBody>
      </p:sp>
      <p:sp>
        <p:nvSpPr>
          <p:cNvPr id="90" name="Shape 88"/>
          <p:cNvSpPr/>
          <p:nvPr/>
        </p:nvSpPr>
        <p:spPr>
          <a:xfrm>
            <a:off x="713232" y="5138928"/>
            <a:ext cx="164592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1" name="Text 89"/>
          <p:cNvSpPr/>
          <p:nvPr/>
        </p:nvSpPr>
        <p:spPr>
          <a:xfrm>
            <a:off x="758952" y="5248656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b="1" dirty="0">
                <a:solidFill>
                  <a:srgbClr val="0F172A"/>
                </a:solidFill>
              </a:rPr>
              <a:t>Onerilen alan</a:t>
            </a:r>
            <a:endParaRPr lang="en-US" sz="980" dirty="0"/>
          </a:p>
        </p:txBody>
      </p:sp>
      <p:sp>
        <p:nvSpPr>
          <p:cNvPr id="92" name="Shape 90"/>
          <p:cNvSpPr/>
          <p:nvPr/>
        </p:nvSpPr>
        <p:spPr>
          <a:xfrm>
            <a:off x="2450592" y="5138928"/>
            <a:ext cx="164592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3" name="Text 91"/>
          <p:cNvSpPr/>
          <p:nvPr/>
        </p:nvSpPr>
        <p:spPr>
          <a:xfrm>
            <a:off x="2496312" y="5248656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Sube / kucuk ofis</a:t>
            </a:r>
            <a:endParaRPr lang="en-US" sz="980" dirty="0"/>
          </a:p>
        </p:txBody>
      </p:sp>
      <p:sp>
        <p:nvSpPr>
          <p:cNvPr id="94" name="Shape 92"/>
          <p:cNvSpPr/>
          <p:nvPr/>
        </p:nvSpPr>
        <p:spPr>
          <a:xfrm>
            <a:off x="4187952" y="5138928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5" name="Text 93"/>
          <p:cNvSpPr/>
          <p:nvPr/>
        </p:nvSpPr>
        <p:spPr>
          <a:xfrm>
            <a:off x="4233672" y="5248656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Orta ofis / kat</a:t>
            </a:r>
            <a:endParaRPr lang="en-US" sz="980" dirty="0"/>
          </a:p>
        </p:txBody>
      </p:sp>
      <p:sp>
        <p:nvSpPr>
          <p:cNvPr id="96" name="Shape 94"/>
          <p:cNvSpPr/>
          <p:nvPr/>
        </p:nvSpPr>
        <p:spPr>
          <a:xfrm>
            <a:off x="6016752" y="5138928"/>
            <a:ext cx="173736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7" name="Text 95"/>
          <p:cNvSpPr/>
          <p:nvPr/>
        </p:nvSpPr>
        <p:spPr>
          <a:xfrm>
            <a:off x="6062472" y="5248656"/>
            <a:ext cx="1645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Kurumsal kat</a:t>
            </a:r>
            <a:endParaRPr lang="en-US" sz="980" dirty="0"/>
          </a:p>
        </p:txBody>
      </p:sp>
      <p:sp>
        <p:nvSpPr>
          <p:cNvPr id="98" name="Shape 96"/>
          <p:cNvSpPr/>
          <p:nvPr/>
        </p:nvSpPr>
        <p:spPr>
          <a:xfrm>
            <a:off x="7936992" y="5138928"/>
            <a:ext cx="1828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9" name="Text 97"/>
          <p:cNvSpPr/>
          <p:nvPr/>
        </p:nvSpPr>
        <p:spPr>
          <a:xfrm>
            <a:off x="7982712" y="5248656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Cok AP li alan</a:t>
            </a:r>
            <a:endParaRPr lang="en-US" sz="980" dirty="0"/>
          </a:p>
        </p:txBody>
      </p:sp>
      <p:sp>
        <p:nvSpPr>
          <p:cNvPr id="100" name="Shape 98"/>
          <p:cNvSpPr/>
          <p:nvPr/>
        </p:nvSpPr>
        <p:spPr>
          <a:xfrm>
            <a:off x="9857232" y="5138928"/>
            <a:ext cx="155448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E4E9F2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1" name="Text 99"/>
          <p:cNvSpPr/>
          <p:nvPr/>
        </p:nvSpPr>
        <p:spPr>
          <a:xfrm>
            <a:off x="9902952" y="5248656"/>
            <a:ext cx="1463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80" dirty="0">
                <a:solidFill>
                  <a:srgbClr val="596579"/>
                </a:solidFill>
              </a:rPr>
              <a:t>MDF / IDF / omurga</a:t>
            </a:r>
            <a:endParaRPr lang="en-US" sz="9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4754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3DF5"/>
                </a:solidFill>
              </a:rPr>
              <a:t>MODEL 01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21792" y="73152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F172A"/>
                </a:solidFill>
              </a:rPr>
              <a:t>S8-POE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621792" y="1234440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Kompakt boyutta, temel PoE ihtiyaclarini sessiz ve pratik sekilde karsilayan yonetilebilir switch.</a:t>
            </a:r>
            <a:endParaRPr lang="en-US" sz="1120" dirty="0"/>
          </a:p>
        </p:txBody>
      </p:sp>
      <p:sp>
        <p:nvSpPr>
          <p:cNvPr id="5" name="Shape 3"/>
          <p:cNvSpPr/>
          <p:nvPr/>
        </p:nvSpPr>
        <p:spPr>
          <a:xfrm>
            <a:off x="621792" y="1783080"/>
            <a:ext cx="3063240" cy="1463040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58952" y="1929384"/>
            <a:ext cx="146304" cy="1170432"/>
          </a:xfrm>
          <a:prstGeom prst="roundRect">
            <a:avLst>
              <a:gd name="adj" fmla="val 50000"/>
            </a:avLst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14984" y="1947672"/>
            <a:ext cx="25328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One cikan deger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014984" y="2258568"/>
            <a:ext cx="2532888" cy="84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Az sayida access point, IP telefon veya kamera bulunan alanlarda; fazla buyumeden temiz ve kontrollu bir altyapi kurmayi kolaylastirir.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776472" y="1783079"/>
            <a:ext cx="3264408" cy="1857267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913632" y="1929384"/>
            <a:ext cx="153380" cy="1449324"/>
          </a:xfrm>
          <a:prstGeom prst="roundRect">
            <a:avLst>
              <a:gd name="adj" fmla="val 50000"/>
            </a:avLst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279392" y="1947672"/>
            <a:ext cx="26243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Teknik olarak ne sunuyor?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4096512" y="218998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251960" y="213055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8 x 10/100/1000 port</a:t>
            </a:r>
            <a:endParaRPr lang="en-US" sz="1060" dirty="0"/>
          </a:p>
        </p:txBody>
      </p:sp>
      <p:sp>
        <p:nvSpPr>
          <p:cNvPr id="14" name="Shape 12"/>
          <p:cNvSpPr/>
          <p:nvPr/>
        </p:nvSpPr>
        <p:spPr>
          <a:xfrm>
            <a:off x="4096512" y="246430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251960" y="240487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4 x 802.3at PoE+</a:t>
            </a:r>
            <a:endParaRPr lang="en-US" sz="1060" dirty="0"/>
          </a:p>
        </p:txBody>
      </p:sp>
      <p:sp>
        <p:nvSpPr>
          <p:cNvPr id="16" name="Shape 14"/>
          <p:cNvSpPr/>
          <p:nvPr/>
        </p:nvSpPr>
        <p:spPr>
          <a:xfrm>
            <a:off x="4096512" y="273862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251960" y="267919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60W toplam PoE butcesi</a:t>
            </a:r>
            <a:endParaRPr lang="en-US" sz="1060" dirty="0"/>
          </a:p>
        </p:txBody>
      </p:sp>
      <p:sp>
        <p:nvSpPr>
          <p:cNvPr id="18" name="Shape 16"/>
          <p:cNvSpPr/>
          <p:nvPr/>
        </p:nvSpPr>
        <p:spPr>
          <a:xfrm>
            <a:off x="4096512" y="301294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251960" y="295351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16 Gbps switching capacity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4096512" y="328726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251960" y="322783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Fanless cooling</a:t>
            </a:r>
            <a:endParaRPr lang="en-US" sz="1060" dirty="0"/>
          </a:p>
        </p:txBody>
      </p:sp>
      <p:sp>
        <p:nvSpPr>
          <p:cNvPr id="22" name="Shape 20"/>
          <p:cNvSpPr/>
          <p:nvPr/>
        </p:nvSpPr>
        <p:spPr>
          <a:xfrm>
            <a:off x="7296912" y="786384"/>
            <a:ext cx="4251960" cy="50749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3970" dist="127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7479792" y="987552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7708392" y="1188720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</a:rPr>
              <a:t>S8-POE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7708392" y="1481328"/>
            <a:ext cx="3429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80" dirty="0">
                <a:solidFill>
                  <a:srgbClr val="EEF2FF"/>
                </a:solidFill>
              </a:rPr>
              <a:t>Sube, kucuk ofis ve sinirli PoE senaryolari</a:t>
            </a:r>
            <a:endParaRPr lang="en-US" sz="1080" dirty="0"/>
          </a:p>
        </p:txBody>
      </p:sp>
      <p:sp>
        <p:nvSpPr>
          <p:cNvPr id="26" name="Text 24"/>
          <p:cNvSpPr/>
          <p:nvPr/>
        </p:nvSpPr>
        <p:spPr>
          <a:xfrm>
            <a:off x="7635240" y="242316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Uygun oldugu senaryolar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7662672" y="2802636"/>
            <a:ext cx="91440" cy="91440"/>
          </a:xfrm>
          <a:prstGeom prst="ellipse">
            <a:avLst/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7818120" y="2743200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Kucuk ofis ve sube yapilari</a:t>
            </a:r>
            <a:endParaRPr lang="en-US" sz="1080" dirty="0"/>
          </a:p>
        </p:txBody>
      </p:sp>
      <p:sp>
        <p:nvSpPr>
          <p:cNvPr id="29" name="Shape 27"/>
          <p:cNvSpPr/>
          <p:nvPr/>
        </p:nvSpPr>
        <p:spPr>
          <a:xfrm>
            <a:off x="7662672" y="3113532"/>
            <a:ext cx="91440" cy="91440"/>
          </a:xfrm>
          <a:prstGeom prst="ellipse">
            <a:avLst/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7818120" y="3054096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Resepsiyon arkasi teknik alanlar</a:t>
            </a:r>
            <a:endParaRPr lang="en-US" sz="1080" dirty="0"/>
          </a:p>
        </p:txBody>
      </p:sp>
      <p:sp>
        <p:nvSpPr>
          <p:cNvPr id="31" name="Shape 29"/>
          <p:cNvSpPr/>
          <p:nvPr/>
        </p:nvSpPr>
        <p:spPr>
          <a:xfrm>
            <a:off x="7662672" y="3424428"/>
            <a:ext cx="91440" cy="91440"/>
          </a:xfrm>
          <a:prstGeom prst="ellipse">
            <a:avLst/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7818120" y="3364992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Birkac AP / telefon / kamera bulunan lokasyonlar</a:t>
            </a:r>
            <a:endParaRPr lang="en-US" sz="1080" dirty="0"/>
          </a:p>
        </p:txBody>
      </p:sp>
      <p:sp>
        <p:nvSpPr>
          <p:cNvPr id="33" name="Shape 31"/>
          <p:cNvSpPr/>
          <p:nvPr/>
        </p:nvSpPr>
        <p:spPr>
          <a:xfrm>
            <a:off x="621792" y="3730752"/>
            <a:ext cx="6419088" cy="1234440"/>
          </a:xfrm>
          <a:prstGeom prst="roundRect">
            <a:avLst>
              <a:gd name="adj" fmla="val 1037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841248" y="391363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Musteri dilinde kisa anlatim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841248" y="4206240"/>
            <a:ext cx="59253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Kucuk olcekli alanlarda gereksiz buyuklukte switch kullanmadan; merkezi yonetim, PoE esnekligi ve sessiz calisma gibi avantajlari bir arada sunar.</a:t>
            </a:r>
            <a:endParaRPr lang="en-US" sz="11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4754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3DF5"/>
                </a:solidFill>
              </a:rPr>
              <a:t>MODEL 02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21792" y="73152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F172A"/>
                </a:solidFill>
              </a:rPr>
              <a:t>S16-POE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621792" y="1234440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Orta olcekteki ofisler ve kat bazli yapilar icin PoE ve temel fiber uplink ihtiyacini birlikte karsilar.</a:t>
            </a:r>
            <a:endParaRPr lang="en-US" sz="1120" dirty="0"/>
          </a:p>
        </p:txBody>
      </p:sp>
      <p:sp>
        <p:nvSpPr>
          <p:cNvPr id="5" name="Shape 3"/>
          <p:cNvSpPr/>
          <p:nvPr/>
        </p:nvSpPr>
        <p:spPr>
          <a:xfrm>
            <a:off x="621792" y="1783080"/>
            <a:ext cx="3063240" cy="1463040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58952" y="1929384"/>
            <a:ext cx="146304" cy="1170432"/>
          </a:xfrm>
          <a:prstGeom prst="roundRect">
            <a:avLst>
              <a:gd name="adj" fmla="val 50000"/>
            </a:avLst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14984" y="1947672"/>
            <a:ext cx="25328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One cikan deger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014984" y="2258568"/>
            <a:ext cx="2532888" cy="84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Kucuk ile buyuk arasindaki en mantikli ara basamaktir; PoE destegi ile access point ve telefon tarafini, SFP ile de uplink tarafini duzgunce tasir.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749040" y="1783080"/>
            <a:ext cx="3291840" cy="1783080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867912" y="1920240"/>
            <a:ext cx="163557" cy="1504188"/>
          </a:xfrm>
          <a:prstGeom prst="roundRect">
            <a:avLst>
              <a:gd name="adj" fmla="val 50000"/>
            </a:avLst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279392" y="1947672"/>
            <a:ext cx="26243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Teknik olarak ne sunuyor?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4096512" y="218998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251960" y="213055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16 x 10/100/1000 port</a:t>
            </a:r>
            <a:endParaRPr lang="en-US" sz="1060" dirty="0"/>
          </a:p>
        </p:txBody>
      </p:sp>
      <p:sp>
        <p:nvSpPr>
          <p:cNvPr id="14" name="Shape 12"/>
          <p:cNvSpPr/>
          <p:nvPr/>
        </p:nvSpPr>
        <p:spPr>
          <a:xfrm>
            <a:off x="4096512" y="246430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251960" y="240487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8 x 802.3at PoE+</a:t>
            </a:r>
            <a:endParaRPr lang="en-US" sz="1060" dirty="0"/>
          </a:p>
        </p:txBody>
      </p:sp>
      <p:sp>
        <p:nvSpPr>
          <p:cNvPr id="16" name="Shape 14"/>
          <p:cNvSpPr/>
          <p:nvPr/>
        </p:nvSpPr>
        <p:spPr>
          <a:xfrm>
            <a:off x="4096512" y="273862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251960" y="267919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2 x SFP uplink</a:t>
            </a:r>
            <a:endParaRPr lang="en-US" sz="1060" dirty="0"/>
          </a:p>
        </p:txBody>
      </p:sp>
      <p:sp>
        <p:nvSpPr>
          <p:cNvPr id="18" name="Shape 16"/>
          <p:cNvSpPr/>
          <p:nvPr/>
        </p:nvSpPr>
        <p:spPr>
          <a:xfrm>
            <a:off x="4096512" y="301294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251960" y="295351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120W toplam PoE butcesi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4096512" y="328726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251960" y="322783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36 Gbps switching capacity</a:t>
            </a:r>
            <a:endParaRPr lang="en-US" sz="1060" dirty="0"/>
          </a:p>
        </p:txBody>
      </p:sp>
      <p:sp>
        <p:nvSpPr>
          <p:cNvPr id="22" name="Shape 20"/>
          <p:cNvSpPr/>
          <p:nvPr/>
        </p:nvSpPr>
        <p:spPr>
          <a:xfrm>
            <a:off x="7296912" y="786384"/>
            <a:ext cx="4251960" cy="50749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3970" dist="127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7479792" y="987552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7708392" y="1188720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</a:rPr>
              <a:t>S16-POE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7708392" y="1481328"/>
            <a:ext cx="3429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80" dirty="0">
                <a:solidFill>
                  <a:srgbClr val="EEF2FF"/>
                </a:solidFill>
              </a:rPr>
              <a:t>Dengeli erisim katmani</a:t>
            </a:r>
            <a:endParaRPr lang="en-US" sz="1080" dirty="0"/>
          </a:p>
        </p:txBody>
      </p:sp>
      <p:sp>
        <p:nvSpPr>
          <p:cNvPr id="26" name="Text 24"/>
          <p:cNvSpPr/>
          <p:nvPr/>
        </p:nvSpPr>
        <p:spPr>
          <a:xfrm>
            <a:off x="7635240" y="242316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Uygun oldugu senaryolar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7662672" y="2802636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7818120" y="2743200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Orta olcekli ofisler</a:t>
            </a:r>
            <a:endParaRPr lang="en-US" sz="1080" dirty="0"/>
          </a:p>
        </p:txBody>
      </p:sp>
      <p:sp>
        <p:nvSpPr>
          <p:cNvPr id="29" name="Shape 27"/>
          <p:cNvSpPr/>
          <p:nvPr/>
        </p:nvSpPr>
        <p:spPr>
          <a:xfrm>
            <a:off x="7662672" y="3113532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7818120" y="3054096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Kat switch ihtiyaci olan yapilar</a:t>
            </a:r>
            <a:endParaRPr lang="en-US" sz="1080" dirty="0"/>
          </a:p>
        </p:txBody>
      </p:sp>
      <p:sp>
        <p:nvSpPr>
          <p:cNvPr id="31" name="Shape 29"/>
          <p:cNvSpPr/>
          <p:nvPr/>
        </p:nvSpPr>
        <p:spPr>
          <a:xfrm>
            <a:off x="7662672" y="342442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7818120" y="3364992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Hem PoE hem temel fiber uplink gereken lokasyonlar</a:t>
            </a:r>
            <a:endParaRPr lang="en-US" sz="1080" dirty="0"/>
          </a:p>
        </p:txBody>
      </p:sp>
      <p:sp>
        <p:nvSpPr>
          <p:cNvPr id="33" name="Shape 31"/>
          <p:cNvSpPr/>
          <p:nvPr/>
        </p:nvSpPr>
        <p:spPr>
          <a:xfrm>
            <a:off x="621792" y="3730752"/>
            <a:ext cx="6419088" cy="1234440"/>
          </a:xfrm>
          <a:prstGeom prst="roundRect">
            <a:avLst>
              <a:gd name="adj" fmla="val 1037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841248" y="391363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Musteri dilinde kisa anlatim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841248" y="4206240"/>
            <a:ext cx="59253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Daha fazla port ve daha duzgun uplink ihtiyaci olan alanlarda, maliyet ve kapasite dengesini iyi kuran bir erisim switch secenegidir.</a:t>
            </a:r>
            <a:endParaRPr lang="en-US" sz="11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4754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3DF5"/>
                </a:solidFill>
              </a:rPr>
              <a:t>MODEL 03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21792" y="73152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F172A"/>
                </a:solidFill>
              </a:rPr>
              <a:t>S24-POE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621792" y="1234440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Kurumsal erisim katmaninda daha fazla PoE, daha guclu uplink ve daha yuksek tasima kapasitesi sunar.</a:t>
            </a:r>
            <a:endParaRPr lang="en-US" sz="1120" dirty="0"/>
          </a:p>
        </p:txBody>
      </p:sp>
      <p:sp>
        <p:nvSpPr>
          <p:cNvPr id="5" name="Shape 3"/>
          <p:cNvSpPr/>
          <p:nvPr/>
        </p:nvSpPr>
        <p:spPr>
          <a:xfrm>
            <a:off x="621792" y="1783080"/>
            <a:ext cx="3063240" cy="1463040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58952" y="1929384"/>
            <a:ext cx="146304" cy="1170432"/>
          </a:xfrm>
          <a:prstGeom prst="roundRect">
            <a:avLst>
              <a:gd name="adj" fmla="val 50000"/>
            </a:avLst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14984" y="1947672"/>
            <a:ext cx="25328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One cikan deger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014984" y="2258568"/>
            <a:ext cx="2532888" cy="84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Daha cok access point ve kullanici yogunlugu bulunan alanlarda, 10G seviyesine uzanan uplink secenekleriyle erisim katmanini guclendirir.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822192" y="1783080"/>
            <a:ext cx="3218688" cy="1664208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886200" y="1952762"/>
            <a:ext cx="187452" cy="1412230"/>
          </a:xfrm>
          <a:prstGeom prst="roundRect">
            <a:avLst>
              <a:gd name="adj" fmla="val 50000"/>
            </a:avLst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279392" y="1947672"/>
            <a:ext cx="26243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Teknik olarak ne sunuyor?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4096512" y="218998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251960" y="213055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24 x 10/100/1000 port</a:t>
            </a:r>
            <a:endParaRPr lang="en-US" sz="1060" dirty="0"/>
          </a:p>
        </p:txBody>
      </p:sp>
      <p:sp>
        <p:nvSpPr>
          <p:cNvPr id="14" name="Shape 12"/>
          <p:cNvSpPr/>
          <p:nvPr/>
        </p:nvSpPr>
        <p:spPr>
          <a:xfrm>
            <a:off x="4096512" y="246430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251960" y="240487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16 x 802.3at PoE+</a:t>
            </a:r>
            <a:endParaRPr lang="en-US" sz="1060" dirty="0"/>
          </a:p>
        </p:txBody>
      </p:sp>
      <p:sp>
        <p:nvSpPr>
          <p:cNvPr id="16" name="Shape 14"/>
          <p:cNvSpPr/>
          <p:nvPr/>
        </p:nvSpPr>
        <p:spPr>
          <a:xfrm>
            <a:off x="4096512" y="273862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251960" y="267919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2 x SFP+ uplink</a:t>
            </a:r>
            <a:endParaRPr lang="en-US" sz="1060" dirty="0"/>
          </a:p>
        </p:txBody>
      </p:sp>
      <p:sp>
        <p:nvSpPr>
          <p:cNvPr id="18" name="Shape 16"/>
          <p:cNvSpPr/>
          <p:nvPr/>
        </p:nvSpPr>
        <p:spPr>
          <a:xfrm>
            <a:off x="4096512" y="301294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251960" y="295351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240W toplam PoE butcesi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4096512" y="328726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251960" y="322783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88 Gbps switching capacity</a:t>
            </a:r>
            <a:endParaRPr lang="en-US" sz="1060" dirty="0"/>
          </a:p>
        </p:txBody>
      </p:sp>
      <p:sp>
        <p:nvSpPr>
          <p:cNvPr id="22" name="Shape 20"/>
          <p:cNvSpPr/>
          <p:nvPr/>
        </p:nvSpPr>
        <p:spPr>
          <a:xfrm>
            <a:off x="7296912" y="786384"/>
            <a:ext cx="4251960" cy="50749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3970" dist="127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7479792" y="987552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7708392" y="1188720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</a:rPr>
              <a:t>S24-POE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7708392" y="1481328"/>
            <a:ext cx="3429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80" dirty="0">
                <a:solidFill>
                  <a:srgbClr val="EEF2FF"/>
                </a:solidFill>
              </a:rPr>
              <a:t>Kurumsal ofis ve yogun erisim katmani</a:t>
            </a:r>
            <a:endParaRPr lang="en-US" sz="1080" dirty="0"/>
          </a:p>
        </p:txBody>
      </p:sp>
      <p:sp>
        <p:nvSpPr>
          <p:cNvPr id="26" name="Text 24"/>
          <p:cNvSpPr/>
          <p:nvPr/>
        </p:nvSpPr>
        <p:spPr>
          <a:xfrm>
            <a:off x="7635240" y="242316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Uygun oldugu senaryolar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7662672" y="2802636"/>
            <a:ext cx="91440" cy="9144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7818120" y="2743200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Kurumsal ofis katlari</a:t>
            </a:r>
            <a:endParaRPr lang="en-US" sz="1080" dirty="0"/>
          </a:p>
        </p:txBody>
      </p:sp>
      <p:sp>
        <p:nvSpPr>
          <p:cNvPr id="29" name="Shape 27"/>
          <p:cNvSpPr/>
          <p:nvPr/>
        </p:nvSpPr>
        <p:spPr>
          <a:xfrm>
            <a:off x="7662672" y="3113532"/>
            <a:ext cx="91440" cy="9144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7818120" y="3054096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Okul / hastane / otel erisim alanlari</a:t>
            </a:r>
            <a:endParaRPr lang="en-US" sz="1080" dirty="0"/>
          </a:p>
        </p:txBody>
      </p:sp>
      <p:sp>
        <p:nvSpPr>
          <p:cNvPr id="31" name="Shape 29"/>
          <p:cNvSpPr/>
          <p:nvPr/>
        </p:nvSpPr>
        <p:spPr>
          <a:xfrm>
            <a:off x="7662672" y="3424428"/>
            <a:ext cx="91440" cy="91440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7818120" y="3364992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10G uplink ihtiyaci olan yapilar</a:t>
            </a:r>
            <a:endParaRPr lang="en-US" sz="1080" dirty="0"/>
          </a:p>
        </p:txBody>
      </p:sp>
      <p:sp>
        <p:nvSpPr>
          <p:cNvPr id="33" name="Shape 31"/>
          <p:cNvSpPr/>
          <p:nvPr/>
        </p:nvSpPr>
        <p:spPr>
          <a:xfrm>
            <a:off x="621792" y="3730752"/>
            <a:ext cx="6419088" cy="1234440"/>
          </a:xfrm>
          <a:prstGeom prst="roundRect">
            <a:avLst>
              <a:gd name="adj" fmla="val 1037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841248" y="391363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Musteri dilinde kisa anlatim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841248" y="4206240"/>
            <a:ext cx="59253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Erisim katmaninda hem daha yuksek PoE kapasitesi hem de daha guclu uplink isteyen projelerde, buyume payi daha genis bir secenek sunar.</a:t>
            </a:r>
            <a:endParaRPr lang="en-US" sz="11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4754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3DF5"/>
                </a:solidFill>
              </a:rPr>
              <a:t>MODEL 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21792" y="73152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F172A"/>
                </a:solidFill>
              </a:rPr>
              <a:t>S48-APOE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621792" y="1234440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Cok sayida access point ve yuksek PoE ihtiyaci bulunan projeler icin tasarlanmis yuksek kapasiteli model.</a:t>
            </a:r>
            <a:endParaRPr lang="en-US" sz="1120" dirty="0"/>
          </a:p>
        </p:txBody>
      </p:sp>
      <p:sp>
        <p:nvSpPr>
          <p:cNvPr id="5" name="Shape 3"/>
          <p:cNvSpPr/>
          <p:nvPr/>
        </p:nvSpPr>
        <p:spPr>
          <a:xfrm>
            <a:off x="621792" y="1783080"/>
            <a:ext cx="3063240" cy="1463040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58952" y="1929384"/>
            <a:ext cx="146304" cy="1170432"/>
          </a:xfrm>
          <a:prstGeom prst="roundRect">
            <a:avLst>
              <a:gd name="adj" fmla="val 50000"/>
            </a:avLst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14984" y="1947672"/>
            <a:ext cx="25328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One cikan deger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014984" y="2258568"/>
            <a:ext cx="2532888" cy="84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Ozellikle yeni nesil kablosuz projelerde, cok sayida AP beslemek ve daha yuksek uplink kapasitesiyle calismak isteyen yapilar icin guclu bir erisim omurgasi olusturur.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776472" y="1783080"/>
            <a:ext cx="3264408" cy="1732788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867912" y="1929384"/>
            <a:ext cx="179257" cy="1463040"/>
          </a:xfrm>
          <a:prstGeom prst="roundRect">
            <a:avLst>
              <a:gd name="adj" fmla="val 50000"/>
            </a:avLst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279392" y="1947672"/>
            <a:ext cx="26243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Teknik olarak ne sunuyor?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4096512" y="218998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251960" y="213055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48 PoE+ port</a:t>
            </a:r>
            <a:endParaRPr lang="en-US" sz="1060" dirty="0"/>
          </a:p>
        </p:txBody>
      </p:sp>
      <p:sp>
        <p:nvSpPr>
          <p:cNvPr id="14" name="Shape 12"/>
          <p:cNvSpPr/>
          <p:nvPr/>
        </p:nvSpPr>
        <p:spPr>
          <a:xfrm>
            <a:off x="4096512" y="246430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251960" y="240487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740W toplam PoE butcesi</a:t>
            </a:r>
            <a:endParaRPr lang="en-US" sz="1060" dirty="0"/>
          </a:p>
        </p:txBody>
      </p:sp>
      <p:sp>
        <p:nvSpPr>
          <p:cNvPr id="16" name="Shape 14"/>
          <p:cNvSpPr/>
          <p:nvPr/>
        </p:nvSpPr>
        <p:spPr>
          <a:xfrm>
            <a:off x="4096512" y="273862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251960" y="267919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4 x SFP+ uplink</a:t>
            </a:r>
            <a:endParaRPr lang="en-US" sz="1060" dirty="0"/>
          </a:p>
        </p:txBody>
      </p:sp>
      <p:sp>
        <p:nvSpPr>
          <p:cNvPr id="18" name="Shape 16"/>
          <p:cNvSpPr/>
          <p:nvPr/>
        </p:nvSpPr>
        <p:spPr>
          <a:xfrm>
            <a:off x="4096512" y="301294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251960" y="295351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16 x 2.5 Gbps Ethernet port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4096512" y="328726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251960" y="322783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240 Gbps switching capacity</a:t>
            </a:r>
            <a:endParaRPr lang="en-US" sz="1060" dirty="0"/>
          </a:p>
        </p:txBody>
      </p:sp>
      <p:sp>
        <p:nvSpPr>
          <p:cNvPr id="22" name="Shape 20"/>
          <p:cNvSpPr/>
          <p:nvPr/>
        </p:nvSpPr>
        <p:spPr>
          <a:xfrm>
            <a:off x="7296912" y="786384"/>
            <a:ext cx="4251960" cy="50749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3970" dist="127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7479792" y="987552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1FA971"/>
          </a:solidFill>
          <a:ln w="12700">
            <a:solidFill>
              <a:srgbClr val="1FA97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7708392" y="1188720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</a:rPr>
              <a:t>S48-APOE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7708392" y="1481328"/>
            <a:ext cx="3429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80" dirty="0">
                <a:solidFill>
                  <a:srgbClr val="EEF2FF"/>
                </a:solidFill>
              </a:rPr>
              <a:t>Yuksek AP yogunlugu ve tam PoE yaklasimi</a:t>
            </a:r>
            <a:endParaRPr lang="en-US" sz="1080" dirty="0"/>
          </a:p>
        </p:txBody>
      </p:sp>
      <p:sp>
        <p:nvSpPr>
          <p:cNvPr id="26" name="Text 24"/>
          <p:cNvSpPr/>
          <p:nvPr/>
        </p:nvSpPr>
        <p:spPr>
          <a:xfrm>
            <a:off x="7635240" y="242316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Uygun oldugu senaryolar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7662672" y="2802636"/>
            <a:ext cx="91440" cy="91440"/>
          </a:xfrm>
          <a:prstGeom prst="ellipse">
            <a:avLst/>
          </a:prstGeom>
          <a:solidFill>
            <a:srgbClr val="1FA971"/>
          </a:solidFill>
          <a:ln w="12700">
            <a:solidFill>
              <a:srgbClr val="1FA97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7818120" y="2743200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Cok AP li kampus ve plaza katlari</a:t>
            </a:r>
            <a:endParaRPr lang="en-US" sz="1080" dirty="0"/>
          </a:p>
        </p:txBody>
      </p:sp>
      <p:sp>
        <p:nvSpPr>
          <p:cNvPr id="29" name="Shape 27"/>
          <p:cNvSpPr/>
          <p:nvPr/>
        </p:nvSpPr>
        <p:spPr>
          <a:xfrm>
            <a:off x="7662672" y="3113532"/>
            <a:ext cx="91440" cy="91440"/>
          </a:xfrm>
          <a:prstGeom prst="ellipse">
            <a:avLst/>
          </a:prstGeom>
          <a:solidFill>
            <a:srgbClr val="1FA971"/>
          </a:solidFill>
          <a:ln w="12700">
            <a:solidFill>
              <a:srgbClr val="1FA97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7818120" y="3054096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Buyuk otel / hastane / okul erisim katlari</a:t>
            </a:r>
            <a:endParaRPr lang="en-US" sz="1080" dirty="0"/>
          </a:p>
        </p:txBody>
      </p:sp>
      <p:sp>
        <p:nvSpPr>
          <p:cNvPr id="31" name="Shape 29"/>
          <p:cNvSpPr/>
          <p:nvPr/>
        </p:nvSpPr>
        <p:spPr>
          <a:xfrm>
            <a:off x="7662672" y="3424428"/>
            <a:ext cx="91440" cy="91440"/>
          </a:xfrm>
          <a:prstGeom prst="ellipse">
            <a:avLst/>
          </a:prstGeom>
          <a:solidFill>
            <a:srgbClr val="1FA971"/>
          </a:solidFill>
          <a:ln w="12700">
            <a:solidFill>
              <a:srgbClr val="1FA97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7818120" y="3364992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2.5G access tarafina ihtiyac duyan yeni projeler</a:t>
            </a:r>
            <a:endParaRPr lang="en-US" sz="1080" dirty="0"/>
          </a:p>
        </p:txBody>
      </p:sp>
      <p:sp>
        <p:nvSpPr>
          <p:cNvPr id="33" name="Shape 31"/>
          <p:cNvSpPr/>
          <p:nvPr/>
        </p:nvSpPr>
        <p:spPr>
          <a:xfrm>
            <a:off x="621792" y="3730752"/>
            <a:ext cx="6419088" cy="1234440"/>
          </a:xfrm>
          <a:prstGeom prst="roundRect">
            <a:avLst>
              <a:gd name="adj" fmla="val 1037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841248" y="391363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Musteri dilinde kisa anlatim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841248" y="4206240"/>
            <a:ext cx="59253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Bu modelin asil gucu sadece port sayisinda degil; yuksek PoE butcesi, cok sayida access point besleyebilmesi ve 2.5G destekli yeni nesil kablosuz senaryolara hazir olmasindadir.</a:t>
            </a:r>
            <a:endParaRPr lang="en-US" sz="11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4754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3DF5"/>
                </a:solidFill>
              </a:rPr>
              <a:t>MODEL 05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21792" y="73152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F172A"/>
                </a:solidFill>
              </a:rPr>
              <a:t>S12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621792" y="1234440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Access switch degil; fiber uplink ve dagitim katmani icin dusunulmus 12 port SFP+ distribution switch.</a:t>
            </a:r>
            <a:endParaRPr lang="en-US" sz="1120" dirty="0"/>
          </a:p>
        </p:txBody>
      </p:sp>
      <p:sp>
        <p:nvSpPr>
          <p:cNvPr id="5" name="Shape 3"/>
          <p:cNvSpPr/>
          <p:nvPr/>
        </p:nvSpPr>
        <p:spPr>
          <a:xfrm>
            <a:off x="621792" y="1783080"/>
            <a:ext cx="3063240" cy="1463040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58952" y="1929384"/>
            <a:ext cx="146304" cy="1170432"/>
          </a:xfrm>
          <a:prstGeom prst="roundRect">
            <a:avLst>
              <a:gd name="adj" fmla="val 50000"/>
            </a:avLst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14984" y="1947672"/>
            <a:ext cx="25328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One cikan deger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014984" y="2258568"/>
            <a:ext cx="2532888" cy="8412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Erisim switchlerini ust katmanda toparlamak, fiber uplink olusturmak ve dagitim tarafini sade bir yapida kurmak icin uygun bir secenektir.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794760" y="1783080"/>
            <a:ext cx="3246120" cy="1783080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888615" y="1938528"/>
            <a:ext cx="124910" cy="1490472"/>
          </a:xfrm>
          <a:prstGeom prst="roundRect">
            <a:avLst>
              <a:gd name="adj" fmla="val 50000"/>
            </a:avLst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4279392" y="1947672"/>
            <a:ext cx="26243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Teknik olarak ne sunuyor?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4096512" y="218998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3" name="Text 11"/>
          <p:cNvSpPr/>
          <p:nvPr/>
        </p:nvSpPr>
        <p:spPr>
          <a:xfrm>
            <a:off x="4251960" y="213055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12 x SFP+ port</a:t>
            </a:r>
            <a:endParaRPr lang="en-US" sz="1060" dirty="0"/>
          </a:p>
        </p:txBody>
      </p:sp>
      <p:sp>
        <p:nvSpPr>
          <p:cNvPr id="14" name="Shape 12"/>
          <p:cNvSpPr/>
          <p:nvPr/>
        </p:nvSpPr>
        <p:spPr>
          <a:xfrm>
            <a:off x="4096512" y="246430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4251960" y="240487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Port basina 10 Gbps'e kadar</a:t>
            </a:r>
            <a:endParaRPr lang="en-US" sz="1060" dirty="0"/>
          </a:p>
        </p:txBody>
      </p:sp>
      <p:sp>
        <p:nvSpPr>
          <p:cNvPr id="16" name="Shape 14"/>
          <p:cNvSpPr/>
          <p:nvPr/>
        </p:nvSpPr>
        <p:spPr>
          <a:xfrm>
            <a:off x="4096512" y="273862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7" name="Text 15"/>
          <p:cNvSpPr/>
          <p:nvPr/>
        </p:nvSpPr>
        <p:spPr>
          <a:xfrm>
            <a:off x="4251960" y="267919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VLAN stacking</a:t>
            </a:r>
            <a:endParaRPr lang="en-US" sz="1060" dirty="0"/>
          </a:p>
        </p:txBody>
      </p:sp>
      <p:sp>
        <p:nvSpPr>
          <p:cNvPr id="18" name="Shape 16"/>
          <p:cNvSpPr/>
          <p:nvPr/>
        </p:nvSpPr>
        <p:spPr>
          <a:xfrm>
            <a:off x="4096512" y="301294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4251960" y="295351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IGMP snooping</a:t>
            </a:r>
            <a:endParaRPr lang="en-US" sz="1060" dirty="0"/>
          </a:p>
        </p:txBody>
      </p:sp>
      <p:sp>
        <p:nvSpPr>
          <p:cNvPr id="20" name="Shape 18"/>
          <p:cNvSpPr/>
          <p:nvPr/>
        </p:nvSpPr>
        <p:spPr>
          <a:xfrm>
            <a:off x="4096512" y="3287268"/>
            <a:ext cx="91440" cy="91440"/>
          </a:xfrm>
          <a:prstGeom prst="ellipse">
            <a:avLst/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1" name="Text 19"/>
          <p:cNvSpPr/>
          <p:nvPr/>
        </p:nvSpPr>
        <p:spPr>
          <a:xfrm>
            <a:off x="4251960" y="3227832"/>
            <a:ext cx="25420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0F172A"/>
                </a:solidFill>
              </a:rPr>
              <a:t>1U rack veya duvar montaj</a:t>
            </a:r>
            <a:endParaRPr lang="en-US" sz="1060" dirty="0"/>
          </a:p>
        </p:txBody>
      </p:sp>
      <p:sp>
        <p:nvSpPr>
          <p:cNvPr id="22" name="Shape 20"/>
          <p:cNvSpPr/>
          <p:nvPr/>
        </p:nvSpPr>
        <p:spPr>
          <a:xfrm>
            <a:off x="7296912" y="786384"/>
            <a:ext cx="4251960" cy="50749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3970" dist="127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3" name="Shape 21"/>
          <p:cNvSpPr/>
          <p:nvPr/>
        </p:nvSpPr>
        <p:spPr>
          <a:xfrm>
            <a:off x="7479792" y="987552"/>
            <a:ext cx="3886200" cy="1097280"/>
          </a:xfrm>
          <a:prstGeom prst="roundRect">
            <a:avLst>
              <a:gd name="adj" fmla="val 10000"/>
            </a:avLst>
          </a:prstGeom>
          <a:solidFill>
            <a:srgbClr val="4F46E5"/>
          </a:solidFill>
          <a:ln w="12700">
            <a:solidFill>
              <a:srgbClr val="4F46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Text 22"/>
          <p:cNvSpPr/>
          <p:nvPr/>
        </p:nvSpPr>
        <p:spPr>
          <a:xfrm>
            <a:off x="7708392" y="1188720"/>
            <a:ext cx="3429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</a:rPr>
              <a:t>S12</a:t>
            </a:r>
            <a:endParaRPr lang="en-US" sz="2100" dirty="0"/>
          </a:p>
        </p:txBody>
      </p:sp>
      <p:sp>
        <p:nvSpPr>
          <p:cNvPr id="25" name="Text 23"/>
          <p:cNvSpPr/>
          <p:nvPr/>
        </p:nvSpPr>
        <p:spPr>
          <a:xfrm>
            <a:off x="7708392" y="1481328"/>
            <a:ext cx="3429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80" dirty="0">
                <a:solidFill>
                  <a:srgbClr val="EEF2FF"/>
                </a:solidFill>
              </a:rPr>
              <a:t>MDF / IDF / dagitim ve omurga katmani</a:t>
            </a:r>
            <a:endParaRPr lang="en-US" sz="1080" dirty="0"/>
          </a:p>
        </p:txBody>
      </p:sp>
      <p:sp>
        <p:nvSpPr>
          <p:cNvPr id="26" name="Text 24"/>
          <p:cNvSpPr/>
          <p:nvPr/>
        </p:nvSpPr>
        <p:spPr>
          <a:xfrm>
            <a:off x="7635240" y="242316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Uygun oldugu senaryolar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7662672" y="2802636"/>
            <a:ext cx="91440" cy="9144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8" name="Text 26"/>
          <p:cNvSpPr/>
          <p:nvPr/>
        </p:nvSpPr>
        <p:spPr>
          <a:xfrm>
            <a:off x="7818120" y="2743200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MDF / IDF arasi uplink</a:t>
            </a:r>
            <a:endParaRPr lang="en-US" sz="1080" dirty="0"/>
          </a:p>
        </p:txBody>
      </p:sp>
      <p:sp>
        <p:nvSpPr>
          <p:cNvPr id="29" name="Shape 27"/>
          <p:cNvSpPr/>
          <p:nvPr/>
        </p:nvSpPr>
        <p:spPr>
          <a:xfrm>
            <a:off x="7662672" y="3113532"/>
            <a:ext cx="91440" cy="9144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7818120" y="3054096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Fiber toplama ve dagitim noktasi</a:t>
            </a:r>
            <a:endParaRPr lang="en-US" sz="1080" dirty="0"/>
          </a:p>
        </p:txBody>
      </p:sp>
      <p:sp>
        <p:nvSpPr>
          <p:cNvPr id="31" name="Shape 29"/>
          <p:cNvSpPr/>
          <p:nvPr/>
        </p:nvSpPr>
        <p:spPr>
          <a:xfrm>
            <a:off x="7662672" y="3424428"/>
            <a:ext cx="91440" cy="9144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2" name="Text 30"/>
          <p:cNvSpPr/>
          <p:nvPr/>
        </p:nvSpPr>
        <p:spPr>
          <a:xfrm>
            <a:off x="7818120" y="3364992"/>
            <a:ext cx="34107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596579"/>
                </a:solidFill>
              </a:rPr>
              <a:t>Omurga seviyesinde baglanti konsolidasyonu</a:t>
            </a:r>
            <a:endParaRPr lang="en-US" sz="1080" dirty="0"/>
          </a:p>
        </p:txBody>
      </p:sp>
      <p:sp>
        <p:nvSpPr>
          <p:cNvPr id="33" name="Shape 31"/>
          <p:cNvSpPr/>
          <p:nvPr/>
        </p:nvSpPr>
        <p:spPr>
          <a:xfrm>
            <a:off x="621792" y="3730752"/>
            <a:ext cx="6419088" cy="1234440"/>
          </a:xfrm>
          <a:prstGeom prst="roundRect">
            <a:avLst>
              <a:gd name="adj" fmla="val 10370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4" name="Text 32"/>
          <p:cNvSpPr/>
          <p:nvPr/>
        </p:nvSpPr>
        <p:spPr>
          <a:xfrm>
            <a:off x="841248" y="391363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0F172A"/>
                </a:solidFill>
              </a:rPr>
              <a:t>Musteri dilinde kisa anlatim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841248" y="4206240"/>
            <a:ext cx="59253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Masaustu kullanici switchi gibi dusunulmemelidir; bu modelin yeri erisim katinda degil, dagitim ve uplink tarafindadir.</a:t>
            </a:r>
            <a:endParaRPr lang="en-US" sz="11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21792" y="4754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B3DF5"/>
                </a:solidFill>
              </a:rPr>
              <a:t>SECIM REHBERI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21792" y="73152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0F172A"/>
                </a:solidFill>
              </a:rPr>
              <a:t>Hangi senaryoda hangi switch?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621792" y="1234440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dirty="0">
                <a:solidFill>
                  <a:srgbClr val="596579"/>
                </a:solidFill>
              </a:rPr>
              <a:t>Proje tarafinda ilk karar port sayisi degil; rol, PoE yogunlugu ve uplink ihtiyacidir.</a:t>
            </a:r>
            <a:endParaRPr lang="en-US" sz="1120" dirty="0"/>
          </a:p>
        </p:txBody>
      </p:sp>
      <p:sp>
        <p:nvSpPr>
          <p:cNvPr id="5" name="Shape 3"/>
          <p:cNvSpPr/>
          <p:nvPr/>
        </p:nvSpPr>
        <p:spPr>
          <a:xfrm>
            <a:off x="621792" y="1783080"/>
            <a:ext cx="2606040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6" name="Shape 4"/>
          <p:cNvSpPr/>
          <p:nvPr/>
        </p:nvSpPr>
        <p:spPr>
          <a:xfrm>
            <a:off x="758952" y="1929384"/>
            <a:ext cx="146304" cy="1060704"/>
          </a:xfrm>
          <a:prstGeom prst="roundRect">
            <a:avLst>
              <a:gd name="adj" fmla="val 50000"/>
            </a:avLst>
          </a:prstGeom>
          <a:solidFill>
            <a:srgbClr val="5B3DF5"/>
          </a:solidFill>
          <a:ln w="12700">
            <a:solidFill>
              <a:srgbClr val="5B3DF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7" name="Text 5"/>
          <p:cNvSpPr/>
          <p:nvPr/>
        </p:nvSpPr>
        <p:spPr>
          <a:xfrm>
            <a:off x="1014984" y="1947672"/>
            <a:ext cx="2075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Kucuk ofis / sube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1014984" y="2258568"/>
            <a:ext cx="2075688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Az sayida PoE cihaz ve sade kurulum ihtiyaci varsa S8-POE ile baslanir.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319272" y="1783080"/>
            <a:ext cx="2606040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0" name="Shape 8"/>
          <p:cNvSpPr/>
          <p:nvPr/>
        </p:nvSpPr>
        <p:spPr>
          <a:xfrm>
            <a:off x="3456432" y="1929384"/>
            <a:ext cx="146304" cy="1060704"/>
          </a:xfrm>
          <a:prstGeom prst="roundRect">
            <a:avLst>
              <a:gd name="adj" fmla="val 50000"/>
            </a:avLst>
          </a:prstGeom>
          <a:solidFill>
            <a:srgbClr val="12A3B7"/>
          </a:solidFill>
          <a:ln w="12700">
            <a:solidFill>
              <a:srgbClr val="12A3B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1" name="Text 9"/>
          <p:cNvSpPr/>
          <p:nvPr/>
        </p:nvSpPr>
        <p:spPr>
          <a:xfrm>
            <a:off x="3712464" y="1947672"/>
            <a:ext cx="2075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Orta olcekli kat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3712464" y="2258568"/>
            <a:ext cx="2075688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PoE ve temel uplink birlikte gerekiyorsa S16-POE mantikli secenektir.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016752" y="1783080"/>
            <a:ext cx="2606040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6153912" y="1929384"/>
            <a:ext cx="146304" cy="1060704"/>
          </a:xfrm>
          <a:prstGeom prst="roundRect">
            <a:avLst>
              <a:gd name="adj" fmla="val 50000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6409944" y="1947672"/>
            <a:ext cx="2075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Kurumsal erisim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6409944" y="2258568"/>
            <a:ext cx="2075688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Daha yuksek kapasite ve daha guclu uplink icin S24-POE one cikar.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8714232" y="1783080"/>
            <a:ext cx="2560320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18" name="Shape 16"/>
          <p:cNvSpPr/>
          <p:nvPr/>
        </p:nvSpPr>
        <p:spPr>
          <a:xfrm>
            <a:off x="8851392" y="1929384"/>
            <a:ext cx="146304" cy="1060704"/>
          </a:xfrm>
          <a:prstGeom prst="roundRect">
            <a:avLst>
              <a:gd name="adj" fmla="val 50000"/>
            </a:avLst>
          </a:prstGeom>
          <a:solidFill>
            <a:srgbClr val="1FA971"/>
          </a:solidFill>
          <a:ln w="12700">
            <a:solidFill>
              <a:srgbClr val="1FA97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Text 17"/>
          <p:cNvSpPr/>
          <p:nvPr/>
        </p:nvSpPr>
        <p:spPr>
          <a:xfrm>
            <a:off x="9107424" y="1947672"/>
            <a:ext cx="20299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Yogun AP besleme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9107424" y="2258568"/>
            <a:ext cx="2029968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Cok sayida access point ve yuksek PoE butcesi gerekiyorsa S48-APOE secilir.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21792" y="3493008"/>
            <a:ext cx="3749040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2" name="Shape 20"/>
          <p:cNvSpPr/>
          <p:nvPr/>
        </p:nvSpPr>
        <p:spPr>
          <a:xfrm>
            <a:off x="758952" y="3639312"/>
            <a:ext cx="146304" cy="1060704"/>
          </a:xfrm>
          <a:prstGeom prst="roundRect">
            <a:avLst>
              <a:gd name="adj" fmla="val 50000"/>
            </a:avLst>
          </a:prstGeom>
          <a:solidFill>
            <a:srgbClr val="4F46E5"/>
          </a:solidFill>
          <a:ln w="12700">
            <a:solidFill>
              <a:srgbClr val="4F46E5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3" name="Text 21"/>
          <p:cNvSpPr/>
          <p:nvPr/>
        </p:nvSpPr>
        <p:spPr>
          <a:xfrm>
            <a:off x="1014984" y="3657600"/>
            <a:ext cx="3218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Fiber dagitim / omurga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1014984" y="3968496"/>
            <a:ext cx="3218688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96579"/>
                </a:solidFill>
              </a:rPr>
              <a:t>Erisim switchlerini ust seviyede toplamak ve uplink tarafini kurmak icin S12 kullanilir.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553712" y="3493008"/>
            <a:ext cx="6720840" cy="1353312"/>
          </a:xfrm>
          <a:prstGeom prst="roundRect">
            <a:avLst>
              <a:gd name="adj" fmla="val 9459"/>
            </a:avLst>
          </a:prstGeom>
          <a:solidFill>
            <a:srgbClr val="FFFFFF"/>
          </a:solidFill>
          <a:ln w="12700">
            <a:solidFill>
              <a:srgbClr val="D9E1EC"/>
            </a:solidFill>
            <a:prstDash val="solid"/>
          </a:ln>
          <a:effectLst>
            <a:outerShdw blurRad="15240" dist="127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tr-TR"/>
          </a:p>
        </p:txBody>
      </p:sp>
      <p:sp>
        <p:nvSpPr>
          <p:cNvPr id="26" name="Shape 24"/>
          <p:cNvSpPr/>
          <p:nvPr/>
        </p:nvSpPr>
        <p:spPr>
          <a:xfrm>
            <a:off x="4690872" y="3639312"/>
            <a:ext cx="146304" cy="1060704"/>
          </a:xfrm>
          <a:prstGeom prst="roundRect">
            <a:avLst>
              <a:gd name="adj" fmla="val 50000"/>
            </a:avLst>
          </a:prstGeom>
          <a:solidFill>
            <a:srgbClr val="0E1B2E"/>
          </a:solidFill>
          <a:ln w="12700">
            <a:solidFill>
              <a:srgbClr val="0E1B2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7" name="Text 25"/>
          <p:cNvSpPr/>
          <p:nvPr/>
        </p:nvSpPr>
        <p:spPr>
          <a:xfrm>
            <a:off x="4946904" y="3657600"/>
            <a:ext cx="61904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0F172A"/>
                </a:solidFill>
              </a:rPr>
              <a:t>Bir sonraki adim</a:t>
            </a:r>
            <a:endParaRPr lang="en-US" sz="1450" dirty="0"/>
          </a:p>
        </p:txBody>
      </p:sp>
      <p:sp>
        <p:nvSpPr>
          <p:cNvPr id="28" name="Shape 26"/>
          <p:cNvSpPr/>
          <p:nvPr/>
        </p:nvSpPr>
        <p:spPr>
          <a:xfrm>
            <a:off x="4754880" y="3881628"/>
            <a:ext cx="91440" cy="91440"/>
          </a:xfrm>
          <a:prstGeom prst="ellipse">
            <a:avLst/>
          </a:prstGeom>
          <a:solidFill>
            <a:srgbClr val="0E1B2E"/>
          </a:solidFill>
          <a:ln w="12700">
            <a:solidFill>
              <a:srgbClr val="0E1B2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9" name="Text 27"/>
          <p:cNvSpPr/>
          <p:nvPr/>
        </p:nvSpPr>
        <p:spPr>
          <a:xfrm>
            <a:off x="4910328" y="3822192"/>
            <a:ext cx="6016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596579"/>
                </a:solidFill>
              </a:rPr>
              <a:t>PoE tuketimi ve toplam butce hesabinin netlestirilmesi</a:t>
            </a:r>
            <a:endParaRPr lang="en-US" sz="1060" dirty="0"/>
          </a:p>
        </p:txBody>
      </p:sp>
      <p:sp>
        <p:nvSpPr>
          <p:cNvPr id="30" name="Shape 28"/>
          <p:cNvSpPr/>
          <p:nvPr/>
        </p:nvSpPr>
        <p:spPr>
          <a:xfrm>
            <a:off x="4754880" y="4137660"/>
            <a:ext cx="91440" cy="91440"/>
          </a:xfrm>
          <a:prstGeom prst="ellipse">
            <a:avLst/>
          </a:prstGeom>
          <a:solidFill>
            <a:srgbClr val="0E1B2E"/>
          </a:solidFill>
          <a:ln w="12700">
            <a:solidFill>
              <a:srgbClr val="0E1B2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1" name="Text 29"/>
          <p:cNvSpPr/>
          <p:nvPr/>
        </p:nvSpPr>
        <p:spPr>
          <a:xfrm>
            <a:off x="4910328" y="4078224"/>
            <a:ext cx="6016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596579"/>
                </a:solidFill>
              </a:rPr>
              <a:t>Uplink hizi ve fiber / copper baglanti ihtiyacinin belirlenmesi</a:t>
            </a:r>
            <a:endParaRPr lang="en-US" sz="1060" dirty="0"/>
          </a:p>
        </p:txBody>
      </p:sp>
      <p:sp>
        <p:nvSpPr>
          <p:cNvPr id="32" name="Shape 30"/>
          <p:cNvSpPr/>
          <p:nvPr/>
        </p:nvSpPr>
        <p:spPr>
          <a:xfrm>
            <a:off x="4754880" y="4393692"/>
            <a:ext cx="91440" cy="91440"/>
          </a:xfrm>
          <a:prstGeom prst="ellipse">
            <a:avLst/>
          </a:prstGeom>
          <a:solidFill>
            <a:srgbClr val="0E1B2E"/>
          </a:solidFill>
          <a:ln w="12700">
            <a:solidFill>
              <a:srgbClr val="0E1B2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3" name="Text 31"/>
          <p:cNvSpPr/>
          <p:nvPr/>
        </p:nvSpPr>
        <p:spPr>
          <a:xfrm>
            <a:off x="4910328" y="4334256"/>
            <a:ext cx="6016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596579"/>
                </a:solidFill>
              </a:rPr>
              <a:t>Rack, duvar veya masaustu montaj kurgusunun secilmesi</a:t>
            </a:r>
            <a:endParaRPr lang="en-US" sz="1060" dirty="0"/>
          </a:p>
        </p:txBody>
      </p:sp>
      <p:sp>
        <p:nvSpPr>
          <p:cNvPr id="34" name="Shape 32"/>
          <p:cNvSpPr/>
          <p:nvPr/>
        </p:nvSpPr>
        <p:spPr>
          <a:xfrm>
            <a:off x="4754880" y="4649724"/>
            <a:ext cx="91440" cy="91440"/>
          </a:xfrm>
          <a:prstGeom prst="ellipse">
            <a:avLst/>
          </a:prstGeom>
          <a:solidFill>
            <a:srgbClr val="0E1B2E"/>
          </a:solidFill>
          <a:ln w="12700">
            <a:solidFill>
              <a:srgbClr val="0E1B2E">
                <a:alpha val="0"/>
              </a:srgbClr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5" name="Text 33"/>
          <p:cNvSpPr/>
          <p:nvPr/>
        </p:nvSpPr>
        <p:spPr>
          <a:xfrm>
            <a:off x="4910328" y="4590288"/>
            <a:ext cx="6016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60" dirty="0">
                <a:solidFill>
                  <a:srgbClr val="596579"/>
                </a:solidFill>
              </a:rPr>
              <a:t>Switch + AP + router tarafinin birlikte konumlandirilmasi</a:t>
            </a:r>
            <a:endParaRPr lang="en-US" sz="106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2435</Words>
  <Application>Microsoft Office PowerPoint</Application>
  <PresentationFormat>Geniş ekran</PresentationFormat>
  <Paragraphs>228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Alta Switch Musteri Sunumu</dc:title>
  <dc:subject>Alta Labs Switch Cozum Ailesi - Musteri Sunumu</dc:subject>
  <dc:creator>OpenAI</dc:creator>
  <cp:lastModifiedBy>BarNeo</cp:lastModifiedBy>
  <cp:revision>3</cp:revision>
  <dcterms:created xsi:type="dcterms:W3CDTF">2026-03-12T07:41:33Z</dcterms:created>
  <dcterms:modified xsi:type="dcterms:W3CDTF">2026-03-12T07:49:04Z</dcterms:modified>
</cp:coreProperties>
</file>