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7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Product family and general positioning sourced from official Alta Labs access points page: https://www.alta.inc/access-points (AP6 / AP6 PRO / AP6 PRO Outdoor / AP6W lineup and family overview).
- Image asset used on cover: AP6Pro_hero.png derived from official Alta Labs AP6-Pro datasheet cover image (https://media.alta.inc/datasheet/AP6-Pro_Datasheet.pdf).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Alta Labs family page cites Wi‑Fi 6 platform, mobile app, seamless roaming, versatile mounting, and model differentiation across AP6 / AP6-Pro / AP6-Pro Outdoor / AP6W: https://www.alta.inc/access-points
- Image asset used on this slide: AP6_hero.png derived from official Alta Labs AP6 datasheet cover image (https://media.alta.inc/datasheet/AP6_Datasheet.pdf).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Product family lineup and positioning based on official Alta Labs access points page: https://www.alta.inc/access-points
- Image assets used on this slide are derived from official Alta Labs datasheet cover images for AP6, AP6-Pro, AP6-Pro Outdoor, and AP6W.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AP6 official datasheet: Multi-BSSID Supported, Concurrent Clients 300+, Power Method PoE+ (https://media.alta.inc/datasheet/AP6_Datasheet.pdf).
- AP6-Pro official datasheet: Multiple SSID 32 (16 per Radio), Concurrent Clients 350+, Power Method PoE+, IP54, 5 GHz 4x4, 6.3 Gbps combined capacity (https://media.alta.inc/datasheet/AP6-Pro_Datasheet.pdf).
- AP6-Pro Outdoor official datasheet: Multiple SSID 32 (16 per Radio), Concurrent Clients 350+, Power Method PoE+, IP68, 5 GHz 4x4, 6.3 Gbps combined capacity (https://media.alta.inc/datasheet/AP6-Pro-Outdoor_Datasheet.pdf).
- AP6W official datasheet: Concurrent Clients 250+, PoE 802.3af/at, optional 12VDC, (3) GbE RJ45 Ports, PoE Pass Through Yes, SSID 8 per radio (https://media.alta.inc/datasheet/AP6W_Datasheet.pdf).
- Official family page used for cross-check of throughput / MIMO / IP comparison: https://www.alta.inc/access-points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AP6 specifications sourced from official AP6 datasheet.
- AP6-Pro specifications sourced from official AP6-Pro datasheet.
- Image assets used on this slide are derived from official Alta Labs AP6 and AP6-Pro datasheet cover images.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AP6-Pro Outdoor specifications sourced from official AP6-Pro Outdoor datasheet.
- AP6W specifications sourced from official AP6W datasheet.
- Image assets used on this slide are derived from official Alta Labs AP6-Pro Outdoor and AP6W datasheet cover images.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Scenario guidance on this slide is a synthesis grounded in the official Alta Labs family page and datasheets for AP6, AP6-Pro, AP6-Pro Outdoor, and AP6W; it does not add unsupported technical claims beyond those sources.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Closing slide restates the official Alta Labs portfolio composition; no new technical claim beyond the product family lineup sourced from https://www.alta.inc/access-points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DARK">
    <p:bg>
      <p:bgPr>
        <a:solidFill>
          <a:srgbClr val="0A0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6A4CFF"/>
          </a:solidFill>
          <a:ln w="12700">
            <a:solidFill>
              <a:srgbClr val="6A4C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Text 1"/>
          <p:cNvSpPr/>
          <p:nvPr/>
        </p:nvSpPr>
        <p:spPr>
          <a:xfrm>
            <a:off x="411480" y="6473952"/>
            <a:ext cx="3840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9D3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Alta Labs Access Point Ailesi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0652760" y="6473952"/>
            <a:ext cx="1143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C9D3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AspenTech</a:t>
            </a:r>
            <a:endParaRPr lang="en-US" sz="8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814048" y="6455664"/>
            <a:ext cx="164592" cy="1828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50">
                <a:solidFill>
                  <a:srgbClr val="C9D3F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LIGHT">
    <p:bg>
      <p:bgPr>
        <a:solidFill>
          <a:srgbClr val="F4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6A4CFF"/>
          </a:solidFill>
          <a:ln w="12700">
            <a:solidFill>
              <a:srgbClr val="6A4CFF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6473952"/>
            <a:ext cx="3840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B55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Alta Labs Access Point Ailesi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0652760" y="6473952"/>
            <a:ext cx="1143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4B55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AspenTech</a:t>
            </a:r>
            <a:endParaRPr lang="en-US" sz="8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814048" y="6455664"/>
            <a:ext cx="164592" cy="1828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50">
                <a:solidFill>
                  <a:srgbClr val="4B556B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814048" y="6455664"/>
            <a:ext cx="164592" cy="1828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50">
                <a:solidFill>
                  <a:srgbClr val="C9D3F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02920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8D7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PREMIUM PORTFÖY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94360" y="77724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Alta Labs Access Point Ailesi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640080" y="1560001"/>
            <a:ext cx="5029200" cy="6597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İç mekan, yoğun kullanım, dış ortam ve oda tipi senaryolar için kurumsal Wi‑Fi 6 çözümleri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594360" y="3037188"/>
            <a:ext cx="4892040" cy="2069650"/>
          </a:xfrm>
          <a:prstGeom prst="roundRect">
            <a:avLst>
              <a:gd name="adj" fmla="val 9655"/>
            </a:avLst>
          </a:prstGeom>
          <a:solidFill>
            <a:srgbClr val="11172A"/>
          </a:solidFill>
          <a:ln w="12700">
            <a:solidFill>
              <a:srgbClr val="2D365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Text 4"/>
          <p:cNvSpPr/>
          <p:nvPr/>
        </p:nvSpPr>
        <p:spPr>
          <a:xfrm>
            <a:off x="868680" y="3375516"/>
            <a:ext cx="4251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Doğru model seçimi; kapsama, kapasite, kurulum kolaylığı ve kullanıcı deneyimini birlikte iyileştirir.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845820" y="4244196"/>
            <a:ext cx="4297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Alta Labs portföyü; standart ofislerden açık kampüs alanlarına, otel odalarından yoğun kullanıcı ortamlarına kadar farklı ihtiyaçlara uygun seçenekler sunar.</a:t>
            </a:r>
            <a:endParaRPr lang="en-US" sz="1120" dirty="0"/>
          </a:p>
        </p:txBody>
      </p:sp>
      <p:sp>
        <p:nvSpPr>
          <p:cNvPr id="8" name="Shape 6"/>
          <p:cNvSpPr/>
          <p:nvPr/>
        </p:nvSpPr>
        <p:spPr>
          <a:xfrm>
            <a:off x="5989320" y="1005840"/>
            <a:ext cx="5623560" cy="4572000"/>
          </a:xfrm>
          <a:prstGeom prst="roundRect">
            <a:avLst>
              <a:gd name="adj" fmla="val 3600"/>
            </a:avLst>
          </a:prstGeom>
          <a:solidFill>
            <a:srgbClr val="11172A"/>
          </a:solidFill>
          <a:ln w="12700">
            <a:solidFill>
              <a:srgbClr val="2D365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9" name="Image 0" descr="/mnt/data/customer_assets/AP6Pro_hero.png"/>
          <p:cNvPicPr>
            <a:picLocks noChangeAspect="1"/>
          </p:cNvPicPr>
          <p:nvPr/>
        </p:nvPicPr>
        <p:blipFill>
          <a:blip r:embed="rId3"/>
          <a:srcRect l="4863" r="4863"/>
          <a:stretch/>
        </p:blipFill>
        <p:spPr>
          <a:xfrm>
            <a:off x="6080760" y="1097280"/>
            <a:ext cx="5440680" cy="2788920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6108192" y="4187952"/>
            <a:ext cx="1298448" cy="1024128"/>
          </a:xfrm>
          <a:prstGeom prst="roundRect">
            <a:avLst>
              <a:gd name="adj" fmla="val 8929"/>
            </a:avLst>
          </a:prstGeom>
          <a:solidFill>
            <a:srgbClr val="171E34"/>
          </a:solidFill>
          <a:ln w="12700">
            <a:solidFill>
              <a:srgbClr val="2D365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Shape 8"/>
          <p:cNvSpPr/>
          <p:nvPr/>
        </p:nvSpPr>
        <p:spPr>
          <a:xfrm>
            <a:off x="6236208" y="4325112"/>
            <a:ext cx="146304" cy="146304"/>
          </a:xfrm>
          <a:prstGeom prst="roundRect">
            <a:avLst>
              <a:gd name="adj" fmla="val 31250"/>
            </a:avLst>
          </a:prstGeom>
          <a:solidFill>
            <a:srgbClr val="6A4CFF"/>
          </a:solidFill>
          <a:ln w="12700">
            <a:solidFill>
              <a:srgbClr val="6A4C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9"/>
          <p:cNvSpPr/>
          <p:nvPr/>
        </p:nvSpPr>
        <p:spPr>
          <a:xfrm>
            <a:off x="6455664" y="4288536"/>
            <a:ext cx="8046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6199632" y="4636008"/>
            <a:ext cx="10789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Genel iç mekan</a:t>
            </a:r>
            <a:endParaRPr lang="en-US" sz="920" dirty="0"/>
          </a:p>
        </p:txBody>
      </p:sp>
      <p:sp>
        <p:nvSpPr>
          <p:cNvPr id="14" name="Shape 11"/>
          <p:cNvSpPr/>
          <p:nvPr/>
        </p:nvSpPr>
        <p:spPr>
          <a:xfrm>
            <a:off x="7507224" y="4187952"/>
            <a:ext cx="1298448" cy="1024128"/>
          </a:xfrm>
          <a:prstGeom prst="roundRect">
            <a:avLst>
              <a:gd name="adj" fmla="val 8929"/>
            </a:avLst>
          </a:prstGeom>
          <a:solidFill>
            <a:srgbClr val="171E34"/>
          </a:solidFill>
          <a:ln w="12700">
            <a:solidFill>
              <a:srgbClr val="2D365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5" name="Shape 12"/>
          <p:cNvSpPr/>
          <p:nvPr/>
        </p:nvSpPr>
        <p:spPr>
          <a:xfrm>
            <a:off x="7635240" y="4325112"/>
            <a:ext cx="146304" cy="146304"/>
          </a:xfrm>
          <a:prstGeom prst="roundRect">
            <a:avLst>
              <a:gd name="adj" fmla="val 31250"/>
            </a:avLst>
          </a:prstGeom>
          <a:solidFill>
            <a:srgbClr val="39A8FF"/>
          </a:solidFill>
          <a:ln w="12700">
            <a:solidFill>
              <a:srgbClr val="39A8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 13"/>
          <p:cNvSpPr/>
          <p:nvPr/>
        </p:nvSpPr>
        <p:spPr>
          <a:xfrm>
            <a:off x="7854696" y="4288536"/>
            <a:ext cx="8046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AP6‑Pro</a:t>
            </a:r>
            <a:endParaRPr lang="en-US" sz="1350" dirty="0"/>
          </a:p>
        </p:txBody>
      </p:sp>
      <p:sp>
        <p:nvSpPr>
          <p:cNvPr id="17" name="Text 14"/>
          <p:cNvSpPr/>
          <p:nvPr/>
        </p:nvSpPr>
        <p:spPr>
          <a:xfrm>
            <a:off x="7598664" y="4636008"/>
            <a:ext cx="10789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Yoğun kullanım</a:t>
            </a:r>
            <a:endParaRPr lang="en-US" sz="920" dirty="0"/>
          </a:p>
        </p:txBody>
      </p:sp>
      <p:sp>
        <p:nvSpPr>
          <p:cNvPr id="18" name="Shape 15"/>
          <p:cNvSpPr/>
          <p:nvPr/>
        </p:nvSpPr>
        <p:spPr>
          <a:xfrm>
            <a:off x="8906256" y="4187952"/>
            <a:ext cx="1298448" cy="1024128"/>
          </a:xfrm>
          <a:prstGeom prst="roundRect">
            <a:avLst>
              <a:gd name="adj" fmla="val 8929"/>
            </a:avLst>
          </a:prstGeom>
          <a:solidFill>
            <a:srgbClr val="171E34"/>
          </a:solidFill>
          <a:ln w="12700">
            <a:solidFill>
              <a:srgbClr val="2D365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9" name="Shape 16"/>
          <p:cNvSpPr/>
          <p:nvPr/>
        </p:nvSpPr>
        <p:spPr>
          <a:xfrm>
            <a:off x="9034272" y="4325112"/>
            <a:ext cx="146304" cy="146304"/>
          </a:xfrm>
          <a:prstGeom prst="roundRect">
            <a:avLst>
              <a:gd name="adj" fmla="val 31250"/>
            </a:avLst>
          </a:prstGeom>
          <a:solidFill>
            <a:srgbClr val="F59E0B"/>
          </a:solidFill>
          <a:ln w="12700">
            <a:solidFill>
              <a:srgbClr val="F59E0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0" name="Text 17"/>
          <p:cNvSpPr/>
          <p:nvPr/>
        </p:nvSpPr>
        <p:spPr>
          <a:xfrm>
            <a:off x="9253728" y="4288536"/>
            <a:ext cx="8046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Outdoor</a:t>
            </a:r>
            <a:endParaRPr lang="en-US" sz="1350" dirty="0"/>
          </a:p>
        </p:txBody>
      </p:sp>
      <p:sp>
        <p:nvSpPr>
          <p:cNvPr id="21" name="Text 18"/>
          <p:cNvSpPr/>
          <p:nvPr/>
        </p:nvSpPr>
        <p:spPr>
          <a:xfrm>
            <a:off x="8997696" y="4636008"/>
            <a:ext cx="10789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Açık alan</a:t>
            </a:r>
            <a:endParaRPr lang="en-US" sz="920" dirty="0"/>
          </a:p>
        </p:txBody>
      </p:sp>
      <p:sp>
        <p:nvSpPr>
          <p:cNvPr id="22" name="Shape 19"/>
          <p:cNvSpPr/>
          <p:nvPr/>
        </p:nvSpPr>
        <p:spPr>
          <a:xfrm>
            <a:off x="10305288" y="4187952"/>
            <a:ext cx="1298448" cy="1024128"/>
          </a:xfrm>
          <a:prstGeom prst="roundRect">
            <a:avLst>
              <a:gd name="adj" fmla="val 8929"/>
            </a:avLst>
          </a:prstGeom>
          <a:solidFill>
            <a:srgbClr val="171E34"/>
          </a:solidFill>
          <a:ln w="12700">
            <a:solidFill>
              <a:srgbClr val="2D365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3" name="Shape 20"/>
          <p:cNvSpPr/>
          <p:nvPr/>
        </p:nvSpPr>
        <p:spPr>
          <a:xfrm>
            <a:off x="10433304" y="4325112"/>
            <a:ext cx="146304" cy="146304"/>
          </a:xfrm>
          <a:prstGeom prst="roundRect">
            <a:avLst>
              <a:gd name="adj" fmla="val 31250"/>
            </a:avLst>
          </a:prstGeom>
          <a:solidFill>
            <a:srgbClr val="27C281"/>
          </a:solidFill>
          <a:ln w="12700">
            <a:solidFill>
              <a:srgbClr val="27C28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4" name="Text 21"/>
          <p:cNvSpPr/>
          <p:nvPr/>
        </p:nvSpPr>
        <p:spPr>
          <a:xfrm>
            <a:off x="10652760" y="4288536"/>
            <a:ext cx="8046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AP6W</a:t>
            </a:r>
            <a:endParaRPr lang="en-US" sz="1350" dirty="0"/>
          </a:p>
        </p:txBody>
      </p:sp>
      <p:sp>
        <p:nvSpPr>
          <p:cNvPr id="25" name="Text 22"/>
          <p:cNvSpPr/>
          <p:nvPr/>
        </p:nvSpPr>
        <p:spPr>
          <a:xfrm>
            <a:off x="10396728" y="4636008"/>
            <a:ext cx="10789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Oda / duvar tipi</a:t>
            </a:r>
            <a:endParaRPr lang="en-US" sz="920" dirty="0"/>
          </a:p>
        </p:txBody>
      </p:sp>
      <p:sp>
        <p:nvSpPr>
          <p:cNvPr id="26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814048" y="6455664"/>
            <a:ext cx="164592" cy="1828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50">
                <a:solidFill>
                  <a:srgbClr val="C9D3F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02920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A4C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NEDEN ALTA LABS?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94360" y="777240"/>
            <a:ext cx="6949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Kurumsal kablosuzda güçlü, sade ve ölçeklenebilir yaklaşım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94360" y="1298448"/>
            <a:ext cx="6949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İhtiyaca göre doğru form faktörü seçmek; performans kadar operasyon kolaylığı da sağlar.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594360" y="1700784"/>
            <a:ext cx="10972800" cy="0"/>
          </a:xfrm>
          <a:prstGeom prst="line">
            <a:avLst/>
          </a:prstGeom>
          <a:noFill/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594360" y="2011680"/>
            <a:ext cx="342900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  <a:effectLst>
            <a:outerShdw blurRad="1397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758952" y="2176272"/>
            <a:ext cx="109728" cy="1088136"/>
          </a:xfrm>
          <a:prstGeom prst="roundRect">
            <a:avLst>
              <a:gd name="adj" fmla="val 50000"/>
            </a:avLst>
          </a:prstGeom>
          <a:solidFill>
            <a:srgbClr val="6A4CFF"/>
          </a:solidFill>
          <a:ln w="12700">
            <a:solidFill>
              <a:srgbClr val="6A4C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1005840" y="2194560"/>
            <a:ext cx="2880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Wi‑Fi 6 altyapısı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05840" y="2542032"/>
            <a:ext cx="2880360" cy="7040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Güncel kablosuz standart, çift bant yapı ve kurumsal kullanım için tasarlanmış performans.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594360" y="3657600"/>
            <a:ext cx="342900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  <a:effectLst>
            <a:outerShdw blurRad="1397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1" name="Shape 9"/>
          <p:cNvSpPr/>
          <p:nvPr/>
        </p:nvSpPr>
        <p:spPr>
          <a:xfrm>
            <a:off x="758952" y="3822192"/>
            <a:ext cx="109728" cy="1088136"/>
          </a:xfrm>
          <a:prstGeom prst="roundRect">
            <a:avLst>
              <a:gd name="adj" fmla="val 50000"/>
            </a:avLst>
          </a:prstGeom>
          <a:solidFill>
            <a:srgbClr val="39A8FF"/>
          </a:solidFill>
          <a:ln w="12700">
            <a:solidFill>
              <a:srgbClr val="39A8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10"/>
          <p:cNvSpPr/>
          <p:nvPr/>
        </p:nvSpPr>
        <p:spPr>
          <a:xfrm>
            <a:off x="1005840" y="3840480"/>
            <a:ext cx="2880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Merkezi yönetim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05840" y="4187952"/>
            <a:ext cx="2880360" cy="7040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Bulut tabanlı yönetim ve mobil uygulama ile tekil noktalardan çoklu sahalara kadar kolay operasyon.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594360" y="5303520"/>
            <a:ext cx="3429000" cy="914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  <a:effectLst>
            <a:outerShdw blurRad="1397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5" name="Shape 13"/>
          <p:cNvSpPr/>
          <p:nvPr/>
        </p:nvSpPr>
        <p:spPr>
          <a:xfrm>
            <a:off x="758952" y="5468112"/>
            <a:ext cx="109728" cy="585216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12700">
            <a:solidFill>
              <a:srgbClr val="F59E0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 14"/>
          <p:cNvSpPr/>
          <p:nvPr/>
        </p:nvSpPr>
        <p:spPr>
          <a:xfrm>
            <a:off x="1005840" y="5486400"/>
            <a:ext cx="2880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Kurulum kolaylığı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005840" y="5833872"/>
            <a:ext cx="2880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PoE / PoE+ ile çoğu senaryoda tek kablo üzerinden veri ve enerji.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343400" y="2011680"/>
            <a:ext cx="7223760" cy="420624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  <a:effectLst>
            <a:outerShdw blurRad="1397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pic>
        <p:nvPicPr>
          <p:cNvPr id="19" name="Image 0" descr="/mnt/data/customer_assets/AP6_he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044" y="2240280"/>
            <a:ext cx="4918472" cy="246888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4800600" y="4983480"/>
            <a:ext cx="6309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Her senaryo için tek cihazı zorlamak yerine, doğru ihtiyaca doğru model yaklaşımı.</a:t>
            </a:r>
            <a:endParaRPr lang="en-US" sz="1650" dirty="0"/>
          </a:p>
        </p:txBody>
      </p:sp>
      <p:sp>
        <p:nvSpPr>
          <p:cNvPr id="21" name="Text 18"/>
          <p:cNvSpPr/>
          <p:nvPr/>
        </p:nvSpPr>
        <p:spPr>
          <a:xfrm>
            <a:off x="4754880" y="5376672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 yaklaşım; daha sağlıklı kapsama, daha öngörülebilir performans ve toplam yatırımın daha kontrollü yönetilmesi anlamına gelir.</a:t>
            </a:r>
            <a:endParaRPr lang="en-US" sz="112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814048" y="6455664"/>
            <a:ext cx="164592" cy="1828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50">
                <a:solidFill>
                  <a:srgbClr val="4B556B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02920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8D7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ÜRÜN AİLESİ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94360" y="77724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Dört model, dört farklı kullanım senaryosu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94360" y="1298448"/>
            <a:ext cx="5029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Her model aynı işi yapmaz; her biri farklı yoğunluk ve kurulum ihtiyacına göre konumlanır.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594360" y="1700784"/>
            <a:ext cx="10972800" cy="0"/>
          </a:xfrm>
          <a:prstGeom prst="line">
            <a:avLst/>
          </a:prstGeom>
          <a:noFill/>
          <a:ln w="12700">
            <a:solidFill>
              <a:srgbClr val="2D365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594360" y="1993392"/>
            <a:ext cx="2423160" cy="4297680"/>
          </a:xfrm>
          <a:prstGeom prst="roundRect">
            <a:avLst>
              <a:gd name="adj" fmla="val 5283"/>
            </a:avLst>
          </a:prstGeom>
          <a:solidFill>
            <a:srgbClr val="171E34"/>
          </a:solidFill>
          <a:ln w="12700">
            <a:solidFill>
              <a:srgbClr val="2D3656"/>
            </a:solidFill>
            <a:prstDash val="solid"/>
          </a:ln>
          <a:effectLst>
            <a:outerShdw blurRad="1778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customer_assets/AP6_hero.png"/>
          <p:cNvPicPr>
            <a:picLocks noChangeAspect="1"/>
          </p:cNvPicPr>
          <p:nvPr/>
        </p:nvPicPr>
        <p:blipFill>
          <a:blip r:embed="rId3"/>
          <a:srcRect l="24492" r="24492"/>
          <a:stretch/>
        </p:blipFill>
        <p:spPr>
          <a:xfrm>
            <a:off x="667512" y="2066544"/>
            <a:ext cx="2276856" cy="224028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740664" y="4498848"/>
            <a:ext cx="164592" cy="164592"/>
          </a:xfrm>
          <a:prstGeom prst="roundRect">
            <a:avLst>
              <a:gd name="adj" fmla="val 27778"/>
            </a:avLst>
          </a:prstGeom>
          <a:solidFill>
            <a:srgbClr val="6A4CFF"/>
          </a:solidFill>
          <a:ln w="12700">
            <a:solidFill>
              <a:srgbClr val="6A4C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9" name="Text 6"/>
          <p:cNvSpPr/>
          <p:nvPr/>
        </p:nvSpPr>
        <p:spPr>
          <a:xfrm>
            <a:off x="996696" y="4443984"/>
            <a:ext cx="1737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758952" y="4800600"/>
            <a:ext cx="2084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b="1" dirty="0">
                <a:solidFill>
                  <a:srgbClr val="F8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Standart ofis ve kurumsal iç mekan</a:t>
            </a:r>
            <a:endParaRPr lang="en-US" sz="1020" dirty="0"/>
          </a:p>
        </p:txBody>
      </p:sp>
      <p:sp>
        <p:nvSpPr>
          <p:cNvPr id="11" name="Text 8"/>
          <p:cNvSpPr/>
          <p:nvPr/>
        </p:nvSpPr>
        <p:spPr>
          <a:xfrm>
            <a:off x="758952" y="5376672"/>
            <a:ext cx="20848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Dengeli fiyat/performans ve güvenilir Wi‑Fi 6 deneyimi.</a:t>
            </a:r>
            <a:endParaRPr lang="en-US" sz="1020" dirty="0"/>
          </a:p>
        </p:txBody>
      </p:sp>
      <p:sp>
        <p:nvSpPr>
          <p:cNvPr id="12" name="Shape 9"/>
          <p:cNvSpPr/>
          <p:nvPr/>
        </p:nvSpPr>
        <p:spPr>
          <a:xfrm>
            <a:off x="3456432" y="1993392"/>
            <a:ext cx="2423160" cy="4297680"/>
          </a:xfrm>
          <a:prstGeom prst="roundRect">
            <a:avLst>
              <a:gd name="adj" fmla="val 5283"/>
            </a:avLst>
          </a:prstGeom>
          <a:solidFill>
            <a:srgbClr val="171E34"/>
          </a:solidFill>
          <a:ln w="12700">
            <a:solidFill>
              <a:srgbClr val="2D3656"/>
            </a:solidFill>
            <a:prstDash val="solid"/>
          </a:ln>
          <a:effectLst>
            <a:outerShdw blurRad="1778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pic>
        <p:nvPicPr>
          <p:cNvPr id="13" name="Image 1" descr="/mnt/data/customer_assets/AP6Pro_hero.png"/>
          <p:cNvPicPr>
            <a:picLocks noChangeAspect="1"/>
          </p:cNvPicPr>
          <p:nvPr/>
        </p:nvPicPr>
        <p:blipFill>
          <a:blip r:embed="rId4"/>
          <a:srcRect l="26485" r="26485"/>
          <a:stretch/>
        </p:blipFill>
        <p:spPr>
          <a:xfrm>
            <a:off x="3529584" y="2066544"/>
            <a:ext cx="2276856" cy="2240280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3602736" y="4498848"/>
            <a:ext cx="164592" cy="164592"/>
          </a:xfrm>
          <a:prstGeom prst="roundRect">
            <a:avLst>
              <a:gd name="adj" fmla="val 27778"/>
            </a:avLst>
          </a:prstGeom>
          <a:solidFill>
            <a:srgbClr val="39A8FF"/>
          </a:solidFill>
          <a:ln w="12700">
            <a:solidFill>
              <a:srgbClr val="39A8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5" name="Text 11"/>
          <p:cNvSpPr/>
          <p:nvPr/>
        </p:nvSpPr>
        <p:spPr>
          <a:xfrm>
            <a:off x="3858768" y="4443984"/>
            <a:ext cx="1737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AP6‑Pro</a:t>
            </a:r>
            <a:endParaRPr lang="en-US" sz="1550" dirty="0"/>
          </a:p>
        </p:txBody>
      </p:sp>
      <p:sp>
        <p:nvSpPr>
          <p:cNvPr id="16" name="Text 12"/>
          <p:cNvSpPr/>
          <p:nvPr/>
        </p:nvSpPr>
        <p:spPr>
          <a:xfrm>
            <a:off x="3621024" y="4800600"/>
            <a:ext cx="2084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b="1" dirty="0">
                <a:solidFill>
                  <a:srgbClr val="F8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Yoğun kullanıcı ve güçlü 5 GHz</a:t>
            </a:r>
            <a:endParaRPr lang="en-US" sz="1020" dirty="0"/>
          </a:p>
        </p:txBody>
      </p:sp>
      <p:sp>
        <p:nvSpPr>
          <p:cNvPr id="17" name="Text 13"/>
          <p:cNvSpPr/>
          <p:nvPr/>
        </p:nvSpPr>
        <p:spPr>
          <a:xfrm>
            <a:off x="3621024" y="5376672"/>
            <a:ext cx="20848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Daha fazla cihaz ve daha yüksek kapasite gereken kapalı alanlar.</a:t>
            </a:r>
            <a:endParaRPr lang="en-US" sz="1020" dirty="0"/>
          </a:p>
        </p:txBody>
      </p:sp>
      <p:sp>
        <p:nvSpPr>
          <p:cNvPr id="18" name="Shape 14"/>
          <p:cNvSpPr/>
          <p:nvPr/>
        </p:nvSpPr>
        <p:spPr>
          <a:xfrm>
            <a:off x="6318504" y="1993392"/>
            <a:ext cx="2423160" cy="4297680"/>
          </a:xfrm>
          <a:prstGeom prst="roundRect">
            <a:avLst>
              <a:gd name="adj" fmla="val 5283"/>
            </a:avLst>
          </a:prstGeom>
          <a:solidFill>
            <a:srgbClr val="171E34"/>
          </a:solidFill>
          <a:ln w="12700">
            <a:solidFill>
              <a:srgbClr val="2D3656"/>
            </a:solidFill>
            <a:prstDash val="solid"/>
          </a:ln>
          <a:effectLst>
            <a:outerShdw blurRad="1778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pic>
        <p:nvPicPr>
          <p:cNvPr id="19" name="Image 2" descr="/mnt/data/customer_assets/AP6Outdoor_hero.png"/>
          <p:cNvPicPr>
            <a:picLocks noChangeAspect="1"/>
          </p:cNvPicPr>
          <p:nvPr/>
        </p:nvPicPr>
        <p:blipFill>
          <a:blip r:embed="rId5"/>
          <a:srcRect l="27681" r="27681"/>
          <a:stretch/>
        </p:blipFill>
        <p:spPr>
          <a:xfrm>
            <a:off x="6391656" y="2066544"/>
            <a:ext cx="2276856" cy="2240280"/>
          </a:xfrm>
          <a:prstGeom prst="rect">
            <a:avLst/>
          </a:prstGeom>
        </p:spPr>
      </p:pic>
      <p:sp>
        <p:nvSpPr>
          <p:cNvPr id="20" name="Shape 15"/>
          <p:cNvSpPr/>
          <p:nvPr/>
        </p:nvSpPr>
        <p:spPr>
          <a:xfrm>
            <a:off x="6464808" y="4498848"/>
            <a:ext cx="164592" cy="164592"/>
          </a:xfrm>
          <a:prstGeom prst="roundRect">
            <a:avLst>
              <a:gd name="adj" fmla="val 27778"/>
            </a:avLst>
          </a:prstGeom>
          <a:solidFill>
            <a:srgbClr val="F59E0B"/>
          </a:solidFill>
          <a:ln w="12700">
            <a:solidFill>
              <a:srgbClr val="F59E0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1" name="Text 16"/>
          <p:cNvSpPr/>
          <p:nvPr/>
        </p:nvSpPr>
        <p:spPr>
          <a:xfrm>
            <a:off x="6720840" y="4443984"/>
            <a:ext cx="1737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AP6‑Pro Outdoor</a:t>
            </a:r>
            <a:endParaRPr lang="en-US" sz="1550" dirty="0"/>
          </a:p>
        </p:txBody>
      </p:sp>
      <p:sp>
        <p:nvSpPr>
          <p:cNvPr id="22" name="Text 17"/>
          <p:cNvSpPr/>
          <p:nvPr/>
        </p:nvSpPr>
        <p:spPr>
          <a:xfrm>
            <a:off x="6483096" y="4800600"/>
            <a:ext cx="2084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b="1" dirty="0">
                <a:solidFill>
                  <a:srgbClr val="F8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Açık alan ve dış ortam</a:t>
            </a:r>
            <a:endParaRPr lang="en-US" sz="1020" dirty="0"/>
          </a:p>
        </p:txBody>
      </p:sp>
      <p:sp>
        <p:nvSpPr>
          <p:cNvPr id="23" name="Text 18"/>
          <p:cNvSpPr/>
          <p:nvPr/>
        </p:nvSpPr>
        <p:spPr>
          <a:xfrm>
            <a:off x="6483096" y="5376672"/>
            <a:ext cx="20848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Dış koşullara dayanıklı, yüksek performanslı Wi‑Fi 6 çözümü.</a:t>
            </a:r>
            <a:endParaRPr lang="en-US" sz="1020" dirty="0"/>
          </a:p>
        </p:txBody>
      </p:sp>
      <p:sp>
        <p:nvSpPr>
          <p:cNvPr id="24" name="Shape 19"/>
          <p:cNvSpPr/>
          <p:nvPr/>
        </p:nvSpPr>
        <p:spPr>
          <a:xfrm>
            <a:off x="9180576" y="1993392"/>
            <a:ext cx="2423160" cy="4297680"/>
          </a:xfrm>
          <a:prstGeom prst="roundRect">
            <a:avLst>
              <a:gd name="adj" fmla="val 5283"/>
            </a:avLst>
          </a:prstGeom>
          <a:solidFill>
            <a:srgbClr val="171E34"/>
          </a:solidFill>
          <a:ln w="12700">
            <a:solidFill>
              <a:srgbClr val="2D3656"/>
            </a:solidFill>
            <a:prstDash val="solid"/>
          </a:ln>
          <a:effectLst>
            <a:outerShdw blurRad="1778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pic>
        <p:nvPicPr>
          <p:cNvPr id="25" name="Image 3" descr="/mnt/data/customer_assets/AP6W_hero.png"/>
          <p:cNvPicPr>
            <a:picLocks noChangeAspect="1"/>
          </p:cNvPicPr>
          <p:nvPr/>
        </p:nvPicPr>
        <p:blipFill>
          <a:blip r:embed="rId6"/>
          <a:srcRect l="23695" r="23695"/>
          <a:stretch/>
        </p:blipFill>
        <p:spPr>
          <a:xfrm>
            <a:off x="9253728" y="2066544"/>
            <a:ext cx="2276856" cy="2240280"/>
          </a:xfrm>
          <a:prstGeom prst="rect">
            <a:avLst/>
          </a:prstGeom>
        </p:spPr>
      </p:pic>
      <p:sp>
        <p:nvSpPr>
          <p:cNvPr id="26" name="Shape 20"/>
          <p:cNvSpPr/>
          <p:nvPr/>
        </p:nvSpPr>
        <p:spPr>
          <a:xfrm>
            <a:off x="9326880" y="4498848"/>
            <a:ext cx="164592" cy="164592"/>
          </a:xfrm>
          <a:prstGeom prst="roundRect">
            <a:avLst>
              <a:gd name="adj" fmla="val 27778"/>
            </a:avLst>
          </a:prstGeom>
          <a:solidFill>
            <a:srgbClr val="27C281"/>
          </a:solidFill>
          <a:ln w="12700">
            <a:solidFill>
              <a:srgbClr val="27C28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7" name="Text 21"/>
          <p:cNvSpPr/>
          <p:nvPr/>
        </p:nvSpPr>
        <p:spPr>
          <a:xfrm>
            <a:off x="9582912" y="4443984"/>
            <a:ext cx="1737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AP6W</a:t>
            </a:r>
            <a:endParaRPr lang="en-US" sz="1550" dirty="0"/>
          </a:p>
        </p:txBody>
      </p:sp>
      <p:sp>
        <p:nvSpPr>
          <p:cNvPr id="28" name="Text 22"/>
          <p:cNvSpPr/>
          <p:nvPr/>
        </p:nvSpPr>
        <p:spPr>
          <a:xfrm>
            <a:off x="9345168" y="4800600"/>
            <a:ext cx="2084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b="1" dirty="0">
                <a:solidFill>
                  <a:srgbClr val="F8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Otel, yurt ve oda tipi kullanım</a:t>
            </a:r>
            <a:endParaRPr lang="en-US" sz="1020" dirty="0"/>
          </a:p>
        </p:txBody>
      </p:sp>
      <p:sp>
        <p:nvSpPr>
          <p:cNvPr id="29" name="Text 23"/>
          <p:cNvSpPr/>
          <p:nvPr/>
        </p:nvSpPr>
        <p:spPr>
          <a:xfrm>
            <a:off x="9345168" y="5376672"/>
            <a:ext cx="20848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Wi‑Fi erişimini kablolu bağlantı esnekliği ile birleştirir.</a:t>
            </a:r>
            <a:endParaRPr lang="en-US" sz="1020" dirty="0"/>
          </a:p>
        </p:txBody>
      </p:sp>
      <p:sp>
        <p:nvSpPr>
          <p:cNvPr id="30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814048" y="6455664"/>
            <a:ext cx="164592" cy="1828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50">
                <a:solidFill>
                  <a:srgbClr val="C9D3F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02920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A4C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HIZLI KARŞILAŞTIRMA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94360" y="777240"/>
            <a:ext cx="6949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Projeye en uygun modeli tek sayfada görün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94360" y="1298448"/>
            <a:ext cx="6949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Özet tablo; kapasite, form faktörü ve kurulum farklılıklarını hızlıca göstermek için hazırlanmıştır.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594360" y="1700784"/>
            <a:ext cx="10972800" cy="0"/>
          </a:xfrm>
          <a:prstGeom prst="line">
            <a:avLst/>
          </a:prstGeom>
          <a:noFill/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594360" y="1920240"/>
            <a:ext cx="10972800" cy="4526280"/>
          </a:xfrm>
          <a:prstGeom prst="roundRect">
            <a:avLst>
              <a:gd name="adj" fmla="val 2424"/>
            </a:avLst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  <a:effectLst>
            <a:outerShdw blurRad="12700" dist="1270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777240" y="2148840"/>
            <a:ext cx="1965960" cy="457200"/>
          </a:xfrm>
          <a:prstGeom prst="rect">
            <a:avLst/>
          </a:prstGeom>
          <a:solidFill>
            <a:srgbClr val="EEF2FA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822960" y="2258568"/>
            <a:ext cx="1874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Özellik</a:t>
            </a:r>
            <a:endParaRPr lang="en-US" sz="1120" dirty="0"/>
          </a:p>
        </p:txBody>
      </p:sp>
      <p:sp>
        <p:nvSpPr>
          <p:cNvPr id="9" name="Shape 7"/>
          <p:cNvSpPr/>
          <p:nvPr/>
        </p:nvSpPr>
        <p:spPr>
          <a:xfrm>
            <a:off x="2743200" y="2148840"/>
            <a:ext cx="1993392" cy="457200"/>
          </a:xfrm>
          <a:prstGeom prst="rect">
            <a:avLst/>
          </a:prstGeom>
          <a:solidFill>
            <a:srgbClr val="111827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0" name="Text 8"/>
          <p:cNvSpPr/>
          <p:nvPr/>
        </p:nvSpPr>
        <p:spPr>
          <a:xfrm>
            <a:off x="2788920" y="2258568"/>
            <a:ext cx="19019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</a:t>
            </a:r>
            <a:endParaRPr lang="en-US" sz="1120" dirty="0"/>
          </a:p>
        </p:txBody>
      </p:sp>
      <p:sp>
        <p:nvSpPr>
          <p:cNvPr id="11" name="Shape 9"/>
          <p:cNvSpPr/>
          <p:nvPr/>
        </p:nvSpPr>
        <p:spPr>
          <a:xfrm>
            <a:off x="4736592" y="2148840"/>
            <a:ext cx="1993392" cy="457200"/>
          </a:xfrm>
          <a:prstGeom prst="rect">
            <a:avLst/>
          </a:prstGeom>
          <a:solidFill>
            <a:srgbClr val="111827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10"/>
          <p:cNvSpPr/>
          <p:nvPr/>
        </p:nvSpPr>
        <p:spPr>
          <a:xfrm>
            <a:off x="4782312" y="2258568"/>
            <a:ext cx="19019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AP6‑Pro</a:t>
            </a:r>
            <a:endParaRPr lang="en-US" sz="1120" dirty="0"/>
          </a:p>
        </p:txBody>
      </p:sp>
      <p:sp>
        <p:nvSpPr>
          <p:cNvPr id="13" name="Shape 11"/>
          <p:cNvSpPr/>
          <p:nvPr/>
        </p:nvSpPr>
        <p:spPr>
          <a:xfrm>
            <a:off x="6729984" y="2148840"/>
            <a:ext cx="2240280" cy="457200"/>
          </a:xfrm>
          <a:prstGeom prst="rect">
            <a:avLst/>
          </a:prstGeom>
          <a:solidFill>
            <a:srgbClr val="111827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2"/>
          <p:cNvSpPr/>
          <p:nvPr/>
        </p:nvSpPr>
        <p:spPr>
          <a:xfrm>
            <a:off x="6775704" y="2258568"/>
            <a:ext cx="2148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AP6‑Pro Outdoor</a:t>
            </a:r>
            <a:endParaRPr lang="en-US" sz="1120" dirty="0"/>
          </a:p>
        </p:txBody>
      </p:sp>
      <p:sp>
        <p:nvSpPr>
          <p:cNvPr id="15" name="Shape 13"/>
          <p:cNvSpPr/>
          <p:nvPr/>
        </p:nvSpPr>
        <p:spPr>
          <a:xfrm>
            <a:off x="8970264" y="2148840"/>
            <a:ext cx="1956816" cy="457200"/>
          </a:xfrm>
          <a:prstGeom prst="rect">
            <a:avLst/>
          </a:prstGeom>
          <a:solidFill>
            <a:srgbClr val="111827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 14"/>
          <p:cNvSpPr/>
          <p:nvPr/>
        </p:nvSpPr>
        <p:spPr>
          <a:xfrm>
            <a:off x="9015984" y="2258568"/>
            <a:ext cx="1865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AP6W</a:t>
            </a:r>
            <a:endParaRPr lang="en-US" sz="1120" dirty="0"/>
          </a:p>
        </p:txBody>
      </p:sp>
      <p:sp>
        <p:nvSpPr>
          <p:cNvPr id="17" name="Shape 15"/>
          <p:cNvSpPr/>
          <p:nvPr/>
        </p:nvSpPr>
        <p:spPr>
          <a:xfrm>
            <a:off x="777240" y="2606040"/>
            <a:ext cx="1965960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 16"/>
          <p:cNvSpPr/>
          <p:nvPr/>
        </p:nvSpPr>
        <p:spPr>
          <a:xfrm>
            <a:off x="832104" y="2724912"/>
            <a:ext cx="1856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Kullanım tipi</a:t>
            </a:r>
            <a:endParaRPr lang="en-US" sz="1030" dirty="0"/>
          </a:p>
        </p:txBody>
      </p:sp>
      <p:sp>
        <p:nvSpPr>
          <p:cNvPr id="19" name="Shape 17"/>
          <p:cNvSpPr/>
          <p:nvPr/>
        </p:nvSpPr>
        <p:spPr>
          <a:xfrm>
            <a:off x="2743200" y="2606040"/>
            <a:ext cx="1993392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0" name="Text 18"/>
          <p:cNvSpPr/>
          <p:nvPr/>
        </p:nvSpPr>
        <p:spPr>
          <a:xfrm>
            <a:off x="2798064" y="2724912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Genel iç mekan</a:t>
            </a:r>
            <a:endParaRPr lang="en-US" sz="1030" dirty="0"/>
          </a:p>
        </p:txBody>
      </p:sp>
      <p:sp>
        <p:nvSpPr>
          <p:cNvPr id="21" name="Shape 19"/>
          <p:cNvSpPr/>
          <p:nvPr/>
        </p:nvSpPr>
        <p:spPr>
          <a:xfrm>
            <a:off x="4736592" y="2606040"/>
            <a:ext cx="1993392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2" name="Text 20"/>
          <p:cNvSpPr/>
          <p:nvPr/>
        </p:nvSpPr>
        <p:spPr>
          <a:xfrm>
            <a:off x="4791456" y="2724912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Yoğun iç mekan</a:t>
            </a:r>
            <a:endParaRPr lang="en-US" sz="1030" dirty="0"/>
          </a:p>
        </p:txBody>
      </p:sp>
      <p:sp>
        <p:nvSpPr>
          <p:cNvPr id="23" name="Shape 21"/>
          <p:cNvSpPr/>
          <p:nvPr/>
        </p:nvSpPr>
        <p:spPr>
          <a:xfrm>
            <a:off x="6729984" y="2606040"/>
            <a:ext cx="2240280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4" name="Text 22"/>
          <p:cNvSpPr/>
          <p:nvPr/>
        </p:nvSpPr>
        <p:spPr>
          <a:xfrm>
            <a:off x="6784848" y="2724912"/>
            <a:ext cx="21305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Açık alan / dış ortam</a:t>
            </a:r>
            <a:endParaRPr lang="en-US" sz="1030" dirty="0"/>
          </a:p>
        </p:txBody>
      </p:sp>
      <p:sp>
        <p:nvSpPr>
          <p:cNvPr id="25" name="Shape 23"/>
          <p:cNvSpPr/>
          <p:nvPr/>
        </p:nvSpPr>
        <p:spPr>
          <a:xfrm>
            <a:off x="8970264" y="2606040"/>
            <a:ext cx="1956816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6" name="Text 24"/>
          <p:cNvSpPr/>
          <p:nvPr/>
        </p:nvSpPr>
        <p:spPr>
          <a:xfrm>
            <a:off x="9025128" y="2724912"/>
            <a:ext cx="184708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Oda / duvar tipi</a:t>
            </a:r>
            <a:endParaRPr lang="en-US" sz="1030" dirty="0"/>
          </a:p>
        </p:txBody>
      </p:sp>
      <p:sp>
        <p:nvSpPr>
          <p:cNvPr id="27" name="Shape 25"/>
          <p:cNvSpPr/>
          <p:nvPr/>
        </p:nvSpPr>
        <p:spPr>
          <a:xfrm>
            <a:off x="777240" y="3099816"/>
            <a:ext cx="1965960" cy="493776"/>
          </a:xfrm>
          <a:prstGeom prst="rect">
            <a:avLst/>
          </a:prstGeom>
          <a:solidFill>
            <a:srgbClr val="F8FAFD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8" name="Text 26"/>
          <p:cNvSpPr/>
          <p:nvPr/>
        </p:nvSpPr>
        <p:spPr>
          <a:xfrm>
            <a:off x="832104" y="3218688"/>
            <a:ext cx="1856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Eşzamanlı istemci</a:t>
            </a:r>
            <a:endParaRPr lang="en-US" sz="1030" dirty="0"/>
          </a:p>
        </p:txBody>
      </p:sp>
      <p:sp>
        <p:nvSpPr>
          <p:cNvPr id="29" name="Shape 27"/>
          <p:cNvSpPr/>
          <p:nvPr/>
        </p:nvSpPr>
        <p:spPr>
          <a:xfrm>
            <a:off x="2743200" y="3099816"/>
            <a:ext cx="1993392" cy="493776"/>
          </a:xfrm>
          <a:prstGeom prst="rect">
            <a:avLst/>
          </a:prstGeom>
          <a:solidFill>
            <a:srgbClr val="F8FAFD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0" name="Text 28"/>
          <p:cNvSpPr/>
          <p:nvPr/>
        </p:nvSpPr>
        <p:spPr>
          <a:xfrm>
            <a:off x="2798064" y="3218688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300+</a:t>
            </a:r>
            <a:endParaRPr lang="en-US" sz="1030" dirty="0"/>
          </a:p>
        </p:txBody>
      </p:sp>
      <p:sp>
        <p:nvSpPr>
          <p:cNvPr id="31" name="Shape 29"/>
          <p:cNvSpPr/>
          <p:nvPr/>
        </p:nvSpPr>
        <p:spPr>
          <a:xfrm>
            <a:off x="4736592" y="3099816"/>
            <a:ext cx="1993392" cy="493776"/>
          </a:xfrm>
          <a:prstGeom prst="rect">
            <a:avLst/>
          </a:prstGeom>
          <a:solidFill>
            <a:srgbClr val="F8FAFD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2" name="Text 30"/>
          <p:cNvSpPr/>
          <p:nvPr/>
        </p:nvSpPr>
        <p:spPr>
          <a:xfrm>
            <a:off x="4791456" y="3218688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350+</a:t>
            </a:r>
            <a:endParaRPr lang="en-US" sz="1030" dirty="0"/>
          </a:p>
        </p:txBody>
      </p:sp>
      <p:sp>
        <p:nvSpPr>
          <p:cNvPr id="33" name="Shape 31"/>
          <p:cNvSpPr/>
          <p:nvPr/>
        </p:nvSpPr>
        <p:spPr>
          <a:xfrm>
            <a:off x="6729984" y="3099816"/>
            <a:ext cx="2240280" cy="493776"/>
          </a:xfrm>
          <a:prstGeom prst="rect">
            <a:avLst/>
          </a:prstGeom>
          <a:solidFill>
            <a:srgbClr val="F8FAFD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4" name="Text 32"/>
          <p:cNvSpPr/>
          <p:nvPr/>
        </p:nvSpPr>
        <p:spPr>
          <a:xfrm>
            <a:off x="6784848" y="3218688"/>
            <a:ext cx="21305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350+</a:t>
            </a:r>
            <a:endParaRPr lang="en-US" sz="1030" dirty="0"/>
          </a:p>
        </p:txBody>
      </p:sp>
      <p:sp>
        <p:nvSpPr>
          <p:cNvPr id="35" name="Shape 33"/>
          <p:cNvSpPr/>
          <p:nvPr/>
        </p:nvSpPr>
        <p:spPr>
          <a:xfrm>
            <a:off x="8970264" y="3099816"/>
            <a:ext cx="1956816" cy="493776"/>
          </a:xfrm>
          <a:prstGeom prst="rect">
            <a:avLst/>
          </a:prstGeom>
          <a:solidFill>
            <a:srgbClr val="F8FAFD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6" name="Text 34"/>
          <p:cNvSpPr/>
          <p:nvPr/>
        </p:nvSpPr>
        <p:spPr>
          <a:xfrm>
            <a:off x="9025128" y="3218688"/>
            <a:ext cx="184708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250+</a:t>
            </a:r>
            <a:endParaRPr lang="en-US" sz="1030" dirty="0"/>
          </a:p>
        </p:txBody>
      </p:sp>
      <p:sp>
        <p:nvSpPr>
          <p:cNvPr id="37" name="Shape 35"/>
          <p:cNvSpPr/>
          <p:nvPr/>
        </p:nvSpPr>
        <p:spPr>
          <a:xfrm>
            <a:off x="777240" y="3593592"/>
            <a:ext cx="1965960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8" name="Text 36"/>
          <p:cNvSpPr/>
          <p:nvPr/>
        </p:nvSpPr>
        <p:spPr>
          <a:xfrm>
            <a:off x="832104" y="3712464"/>
            <a:ext cx="1856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SSID</a:t>
            </a:r>
            <a:endParaRPr lang="en-US" sz="1030" dirty="0"/>
          </a:p>
        </p:txBody>
      </p:sp>
      <p:sp>
        <p:nvSpPr>
          <p:cNvPr id="39" name="Shape 37"/>
          <p:cNvSpPr/>
          <p:nvPr/>
        </p:nvSpPr>
        <p:spPr>
          <a:xfrm>
            <a:off x="2743200" y="3593592"/>
            <a:ext cx="1993392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0" name="Text 38"/>
          <p:cNvSpPr/>
          <p:nvPr/>
        </p:nvSpPr>
        <p:spPr>
          <a:xfrm>
            <a:off x="2798064" y="3712464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Multi‑BSSID</a:t>
            </a:r>
            <a:endParaRPr lang="en-US" sz="1030" dirty="0"/>
          </a:p>
        </p:txBody>
      </p:sp>
      <p:sp>
        <p:nvSpPr>
          <p:cNvPr id="41" name="Shape 39"/>
          <p:cNvSpPr/>
          <p:nvPr/>
        </p:nvSpPr>
        <p:spPr>
          <a:xfrm>
            <a:off x="4736592" y="3593592"/>
            <a:ext cx="1993392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2" name="Text 40"/>
          <p:cNvSpPr/>
          <p:nvPr/>
        </p:nvSpPr>
        <p:spPr>
          <a:xfrm>
            <a:off x="4791456" y="3712464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32 toplam / 16 radyo</a:t>
            </a:r>
            <a:endParaRPr lang="en-US" sz="1030" dirty="0"/>
          </a:p>
        </p:txBody>
      </p:sp>
      <p:sp>
        <p:nvSpPr>
          <p:cNvPr id="43" name="Shape 41"/>
          <p:cNvSpPr/>
          <p:nvPr/>
        </p:nvSpPr>
        <p:spPr>
          <a:xfrm>
            <a:off x="6729984" y="3593592"/>
            <a:ext cx="2240280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4" name="Text 42"/>
          <p:cNvSpPr/>
          <p:nvPr/>
        </p:nvSpPr>
        <p:spPr>
          <a:xfrm>
            <a:off x="6784848" y="3712464"/>
            <a:ext cx="21305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32 toplam / 16 radyo</a:t>
            </a:r>
            <a:endParaRPr lang="en-US" sz="1030" dirty="0"/>
          </a:p>
        </p:txBody>
      </p:sp>
      <p:sp>
        <p:nvSpPr>
          <p:cNvPr id="45" name="Shape 43"/>
          <p:cNvSpPr/>
          <p:nvPr/>
        </p:nvSpPr>
        <p:spPr>
          <a:xfrm>
            <a:off x="8970264" y="3593592"/>
            <a:ext cx="1956816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6" name="Text 44"/>
          <p:cNvSpPr/>
          <p:nvPr/>
        </p:nvSpPr>
        <p:spPr>
          <a:xfrm>
            <a:off x="9025128" y="3712464"/>
            <a:ext cx="184708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 / radyo</a:t>
            </a:r>
            <a:endParaRPr lang="en-US" sz="1030" dirty="0"/>
          </a:p>
        </p:txBody>
      </p:sp>
      <p:sp>
        <p:nvSpPr>
          <p:cNvPr id="47" name="Shape 45"/>
          <p:cNvSpPr/>
          <p:nvPr/>
        </p:nvSpPr>
        <p:spPr>
          <a:xfrm>
            <a:off x="777240" y="4087368"/>
            <a:ext cx="1965960" cy="493776"/>
          </a:xfrm>
          <a:prstGeom prst="rect">
            <a:avLst/>
          </a:prstGeom>
          <a:solidFill>
            <a:srgbClr val="F8FAFD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8" name="Text 46"/>
          <p:cNvSpPr/>
          <p:nvPr/>
        </p:nvSpPr>
        <p:spPr>
          <a:xfrm>
            <a:off x="832104" y="4206240"/>
            <a:ext cx="1856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Maks. Wi‑Fi kapasitesi</a:t>
            </a:r>
            <a:endParaRPr lang="en-US" sz="1030" dirty="0"/>
          </a:p>
        </p:txBody>
      </p:sp>
      <p:sp>
        <p:nvSpPr>
          <p:cNvPr id="49" name="Shape 47"/>
          <p:cNvSpPr/>
          <p:nvPr/>
        </p:nvSpPr>
        <p:spPr>
          <a:xfrm>
            <a:off x="2743200" y="4087368"/>
            <a:ext cx="1993392" cy="493776"/>
          </a:xfrm>
          <a:prstGeom prst="rect">
            <a:avLst/>
          </a:prstGeom>
          <a:solidFill>
            <a:srgbClr val="F8FAFD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0" name="Text 48"/>
          <p:cNvSpPr/>
          <p:nvPr/>
        </p:nvSpPr>
        <p:spPr>
          <a:xfrm>
            <a:off x="2798064" y="4206240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3.0 Gbps</a:t>
            </a:r>
            <a:endParaRPr lang="en-US" sz="1030" dirty="0"/>
          </a:p>
        </p:txBody>
      </p:sp>
      <p:sp>
        <p:nvSpPr>
          <p:cNvPr id="51" name="Shape 49"/>
          <p:cNvSpPr/>
          <p:nvPr/>
        </p:nvSpPr>
        <p:spPr>
          <a:xfrm>
            <a:off x="4736592" y="4087368"/>
            <a:ext cx="1993392" cy="493776"/>
          </a:xfrm>
          <a:prstGeom prst="rect">
            <a:avLst/>
          </a:prstGeom>
          <a:solidFill>
            <a:srgbClr val="F8FAFD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2" name="Text 50"/>
          <p:cNvSpPr/>
          <p:nvPr/>
        </p:nvSpPr>
        <p:spPr>
          <a:xfrm>
            <a:off x="4791456" y="4206240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6.3 Gbps</a:t>
            </a:r>
            <a:endParaRPr lang="en-US" sz="1030" dirty="0"/>
          </a:p>
        </p:txBody>
      </p:sp>
      <p:sp>
        <p:nvSpPr>
          <p:cNvPr id="53" name="Shape 51"/>
          <p:cNvSpPr/>
          <p:nvPr/>
        </p:nvSpPr>
        <p:spPr>
          <a:xfrm>
            <a:off x="6729984" y="4087368"/>
            <a:ext cx="2240280" cy="493776"/>
          </a:xfrm>
          <a:prstGeom prst="rect">
            <a:avLst/>
          </a:prstGeom>
          <a:solidFill>
            <a:srgbClr val="F8FAFD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4" name="Text 52"/>
          <p:cNvSpPr/>
          <p:nvPr/>
        </p:nvSpPr>
        <p:spPr>
          <a:xfrm>
            <a:off x="6784848" y="4206240"/>
            <a:ext cx="21305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6.3 Gbps</a:t>
            </a:r>
            <a:endParaRPr lang="en-US" sz="1030" dirty="0"/>
          </a:p>
        </p:txBody>
      </p:sp>
      <p:sp>
        <p:nvSpPr>
          <p:cNvPr id="55" name="Shape 53"/>
          <p:cNvSpPr/>
          <p:nvPr/>
        </p:nvSpPr>
        <p:spPr>
          <a:xfrm>
            <a:off x="8970264" y="4087368"/>
            <a:ext cx="1956816" cy="493776"/>
          </a:xfrm>
          <a:prstGeom prst="rect">
            <a:avLst/>
          </a:prstGeom>
          <a:solidFill>
            <a:srgbClr val="F8FAFD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6" name="Text 54"/>
          <p:cNvSpPr/>
          <p:nvPr/>
        </p:nvSpPr>
        <p:spPr>
          <a:xfrm>
            <a:off x="9025128" y="4206240"/>
            <a:ext cx="184708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3.0 Gbps</a:t>
            </a:r>
            <a:endParaRPr lang="en-US" sz="1030" dirty="0"/>
          </a:p>
        </p:txBody>
      </p:sp>
      <p:sp>
        <p:nvSpPr>
          <p:cNvPr id="57" name="Shape 55"/>
          <p:cNvSpPr/>
          <p:nvPr/>
        </p:nvSpPr>
        <p:spPr>
          <a:xfrm>
            <a:off x="777240" y="4581144"/>
            <a:ext cx="1965960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8" name="Text 56"/>
          <p:cNvSpPr/>
          <p:nvPr/>
        </p:nvSpPr>
        <p:spPr>
          <a:xfrm>
            <a:off x="832104" y="4700016"/>
            <a:ext cx="1856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Güç besleme</a:t>
            </a:r>
            <a:endParaRPr lang="en-US" sz="1030" dirty="0"/>
          </a:p>
        </p:txBody>
      </p:sp>
      <p:sp>
        <p:nvSpPr>
          <p:cNvPr id="59" name="Shape 57"/>
          <p:cNvSpPr/>
          <p:nvPr/>
        </p:nvSpPr>
        <p:spPr>
          <a:xfrm>
            <a:off x="2743200" y="4581144"/>
            <a:ext cx="1993392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0" name="Text 58"/>
          <p:cNvSpPr/>
          <p:nvPr/>
        </p:nvSpPr>
        <p:spPr>
          <a:xfrm>
            <a:off x="2798064" y="4700016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PoE+</a:t>
            </a:r>
            <a:endParaRPr lang="en-US" sz="1030" dirty="0"/>
          </a:p>
        </p:txBody>
      </p:sp>
      <p:sp>
        <p:nvSpPr>
          <p:cNvPr id="61" name="Shape 59"/>
          <p:cNvSpPr/>
          <p:nvPr/>
        </p:nvSpPr>
        <p:spPr>
          <a:xfrm>
            <a:off x="4736592" y="4581144"/>
            <a:ext cx="1993392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2" name="Text 60"/>
          <p:cNvSpPr/>
          <p:nvPr/>
        </p:nvSpPr>
        <p:spPr>
          <a:xfrm>
            <a:off x="4791456" y="4700016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PoE+</a:t>
            </a:r>
            <a:endParaRPr lang="en-US" sz="1030" dirty="0"/>
          </a:p>
        </p:txBody>
      </p:sp>
      <p:sp>
        <p:nvSpPr>
          <p:cNvPr id="63" name="Shape 61"/>
          <p:cNvSpPr/>
          <p:nvPr/>
        </p:nvSpPr>
        <p:spPr>
          <a:xfrm>
            <a:off x="6729984" y="4581144"/>
            <a:ext cx="2240280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4" name="Text 62"/>
          <p:cNvSpPr/>
          <p:nvPr/>
        </p:nvSpPr>
        <p:spPr>
          <a:xfrm>
            <a:off x="6784848" y="4700016"/>
            <a:ext cx="21305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PoE+</a:t>
            </a:r>
            <a:endParaRPr lang="en-US" sz="1030" dirty="0"/>
          </a:p>
        </p:txBody>
      </p:sp>
      <p:sp>
        <p:nvSpPr>
          <p:cNvPr id="65" name="Shape 63"/>
          <p:cNvSpPr/>
          <p:nvPr/>
        </p:nvSpPr>
        <p:spPr>
          <a:xfrm>
            <a:off x="8970264" y="4581144"/>
            <a:ext cx="1956816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6" name="Text 64"/>
          <p:cNvSpPr/>
          <p:nvPr/>
        </p:nvSpPr>
        <p:spPr>
          <a:xfrm>
            <a:off x="9025128" y="4700016"/>
            <a:ext cx="184708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PoE 802.3af/at veya 12V DC</a:t>
            </a:r>
            <a:endParaRPr lang="en-US" sz="1030" dirty="0"/>
          </a:p>
        </p:txBody>
      </p:sp>
      <p:sp>
        <p:nvSpPr>
          <p:cNvPr id="67" name="Shape 65"/>
          <p:cNvSpPr/>
          <p:nvPr/>
        </p:nvSpPr>
        <p:spPr>
          <a:xfrm>
            <a:off x="777240" y="5074920"/>
            <a:ext cx="1965960" cy="493776"/>
          </a:xfrm>
          <a:prstGeom prst="rect">
            <a:avLst/>
          </a:prstGeom>
          <a:solidFill>
            <a:srgbClr val="F8FAFD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8" name="Text 66"/>
          <p:cNvSpPr/>
          <p:nvPr/>
        </p:nvSpPr>
        <p:spPr>
          <a:xfrm>
            <a:off x="832104" y="5193792"/>
            <a:ext cx="1856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Koruma</a:t>
            </a:r>
            <a:endParaRPr lang="en-US" sz="1030" dirty="0"/>
          </a:p>
        </p:txBody>
      </p:sp>
      <p:sp>
        <p:nvSpPr>
          <p:cNvPr id="69" name="Shape 67"/>
          <p:cNvSpPr/>
          <p:nvPr/>
        </p:nvSpPr>
        <p:spPr>
          <a:xfrm>
            <a:off x="2743200" y="5074920"/>
            <a:ext cx="1993392" cy="493776"/>
          </a:xfrm>
          <a:prstGeom prst="rect">
            <a:avLst/>
          </a:prstGeom>
          <a:solidFill>
            <a:srgbClr val="F8FAFD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0" name="Text 68"/>
          <p:cNvSpPr/>
          <p:nvPr/>
        </p:nvSpPr>
        <p:spPr>
          <a:xfrm>
            <a:off x="2798064" y="5193792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—</a:t>
            </a:r>
            <a:endParaRPr lang="en-US" sz="1030" dirty="0"/>
          </a:p>
        </p:txBody>
      </p:sp>
      <p:sp>
        <p:nvSpPr>
          <p:cNvPr id="71" name="Shape 69"/>
          <p:cNvSpPr/>
          <p:nvPr/>
        </p:nvSpPr>
        <p:spPr>
          <a:xfrm>
            <a:off x="4736592" y="5074920"/>
            <a:ext cx="1993392" cy="493776"/>
          </a:xfrm>
          <a:prstGeom prst="rect">
            <a:avLst/>
          </a:prstGeom>
          <a:solidFill>
            <a:srgbClr val="F8FAFD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2" name="Text 70"/>
          <p:cNvSpPr/>
          <p:nvPr/>
        </p:nvSpPr>
        <p:spPr>
          <a:xfrm>
            <a:off x="4791456" y="5193792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IP54</a:t>
            </a:r>
            <a:endParaRPr lang="en-US" sz="1030" dirty="0"/>
          </a:p>
        </p:txBody>
      </p:sp>
      <p:sp>
        <p:nvSpPr>
          <p:cNvPr id="73" name="Shape 71"/>
          <p:cNvSpPr/>
          <p:nvPr/>
        </p:nvSpPr>
        <p:spPr>
          <a:xfrm>
            <a:off x="6729984" y="5074920"/>
            <a:ext cx="2240280" cy="493776"/>
          </a:xfrm>
          <a:prstGeom prst="rect">
            <a:avLst/>
          </a:prstGeom>
          <a:solidFill>
            <a:srgbClr val="F8FAFD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4" name="Text 72"/>
          <p:cNvSpPr/>
          <p:nvPr/>
        </p:nvSpPr>
        <p:spPr>
          <a:xfrm>
            <a:off x="6784848" y="5193792"/>
            <a:ext cx="21305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IP68</a:t>
            </a:r>
            <a:endParaRPr lang="en-US" sz="1030" dirty="0"/>
          </a:p>
        </p:txBody>
      </p:sp>
      <p:sp>
        <p:nvSpPr>
          <p:cNvPr id="75" name="Shape 73"/>
          <p:cNvSpPr/>
          <p:nvPr/>
        </p:nvSpPr>
        <p:spPr>
          <a:xfrm>
            <a:off x="8970264" y="5074920"/>
            <a:ext cx="1956816" cy="493776"/>
          </a:xfrm>
          <a:prstGeom prst="rect">
            <a:avLst/>
          </a:prstGeom>
          <a:solidFill>
            <a:srgbClr val="F8FAFD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6" name="Text 74"/>
          <p:cNvSpPr/>
          <p:nvPr/>
        </p:nvSpPr>
        <p:spPr>
          <a:xfrm>
            <a:off x="9025128" y="5193792"/>
            <a:ext cx="184708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—</a:t>
            </a:r>
            <a:endParaRPr lang="en-US" sz="1030" dirty="0"/>
          </a:p>
        </p:txBody>
      </p:sp>
      <p:sp>
        <p:nvSpPr>
          <p:cNvPr id="77" name="Shape 75"/>
          <p:cNvSpPr/>
          <p:nvPr/>
        </p:nvSpPr>
        <p:spPr>
          <a:xfrm>
            <a:off x="777240" y="5568696"/>
            <a:ext cx="1965960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8" name="Text 76"/>
          <p:cNvSpPr/>
          <p:nvPr/>
        </p:nvSpPr>
        <p:spPr>
          <a:xfrm>
            <a:off x="832104" y="5687568"/>
            <a:ext cx="1856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Öne çıkan fark</a:t>
            </a:r>
            <a:endParaRPr lang="en-US" sz="1030" dirty="0"/>
          </a:p>
        </p:txBody>
      </p:sp>
      <p:sp>
        <p:nvSpPr>
          <p:cNvPr id="79" name="Shape 77"/>
          <p:cNvSpPr/>
          <p:nvPr/>
        </p:nvSpPr>
        <p:spPr>
          <a:xfrm>
            <a:off x="2743200" y="5568696"/>
            <a:ext cx="1993392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0" name="Text 78"/>
          <p:cNvSpPr/>
          <p:nvPr/>
        </p:nvSpPr>
        <p:spPr>
          <a:xfrm>
            <a:off x="2798064" y="5687568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Dengeli fiyat/performans</a:t>
            </a:r>
            <a:endParaRPr lang="en-US" sz="1030" dirty="0"/>
          </a:p>
        </p:txBody>
      </p:sp>
      <p:sp>
        <p:nvSpPr>
          <p:cNvPr id="81" name="Shape 79"/>
          <p:cNvSpPr/>
          <p:nvPr/>
        </p:nvSpPr>
        <p:spPr>
          <a:xfrm>
            <a:off x="4736592" y="5568696"/>
            <a:ext cx="1993392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2" name="Text 80"/>
          <p:cNvSpPr/>
          <p:nvPr/>
        </p:nvSpPr>
        <p:spPr>
          <a:xfrm>
            <a:off x="4791456" y="5687568"/>
            <a:ext cx="18836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4x4 5 GHz ve yüksek kapasite</a:t>
            </a:r>
            <a:endParaRPr lang="en-US" sz="1030" dirty="0"/>
          </a:p>
        </p:txBody>
      </p:sp>
      <p:sp>
        <p:nvSpPr>
          <p:cNvPr id="83" name="Shape 81"/>
          <p:cNvSpPr/>
          <p:nvPr/>
        </p:nvSpPr>
        <p:spPr>
          <a:xfrm>
            <a:off x="6729984" y="5568696"/>
            <a:ext cx="2240280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4" name="Text 82"/>
          <p:cNvSpPr/>
          <p:nvPr/>
        </p:nvSpPr>
        <p:spPr>
          <a:xfrm>
            <a:off x="6784848" y="5687568"/>
            <a:ext cx="21305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Dış ortam dayanımı</a:t>
            </a:r>
            <a:endParaRPr lang="en-US" sz="1030" dirty="0"/>
          </a:p>
        </p:txBody>
      </p:sp>
      <p:sp>
        <p:nvSpPr>
          <p:cNvPr id="85" name="Shape 83"/>
          <p:cNvSpPr/>
          <p:nvPr/>
        </p:nvSpPr>
        <p:spPr>
          <a:xfrm>
            <a:off x="8970264" y="5568696"/>
            <a:ext cx="1956816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6" name="Text 84"/>
          <p:cNvSpPr/>
          <p:nvPr/>
        </p:nvSpPr>
        <p:spPr>
          <a:xfrm>
            <a:off x="9025128" y="5687568"/>
            <a:ext cx="184708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 x GbE port + PoE pass‑through</a:t>
            </a:r>
            <a:endParaRPr lang="en-US" sz="1030" dirty="0"/>
          </a:p>
        </p:txBody>
      </p:sp>
      <p:sp>
        <p:nvSpPr>
          <p:cNvPr id="87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814048" y="6455664"/>
            <a:ext cx="164592" cy="1828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50">
                <a:solidFill>
                  <a:srgbClr val="4B556B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02920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8D7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İÇ MEKAN SENARYOLARI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94360" y="77724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 ve AP6‑Pro arasındaki seçim mantığı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94360" y="1298448"/>
            <a:ext cx="5029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Temel ayrım; kullanıcı yoğunluğu ve beklenen kapasite seviyesidir.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594360" y="1700784"/>
            <a:ext cx="10972800" cy="0"/>
          </a:xfrm>
          <a:prstGeom prst="line">
            <a:avLst/>
          </a:prstGeom>
          <a:noFill/>
          <a:ln w="12700">
            <a:solidFill>
              <a:srgbClr val="2D365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594360" y="1965960"/>
            <a:ext cx="5394960" cy="4297680"/>
          </a:xfrm>
          <a:prstGeom prst="roundRect">
            <a:avLst>
              <a:gd name="adj" fmla="val 3404"/>
            </a:avLst>
          </a:prstGeom>
          <a:solidFill>
            <a:srgbClr val="171E34"/>
          </a:solidFill>
          <a:ln w="12700">
            <a:solidFill>
              <a:srgbClr val="2D365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customer_assets/AP6_he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60" y="2194560"/>
            <a:ext cx="3916561" cy="196596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32688" y="4315968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932688" y="4690872"/>
            <a:ext cx="100584" cy="100584"/>
          </a:xfrm>
          <a:prstGeom prst="ellipse">
            <a:avLst/>
          </a:prstGeom>
          <a:solidFill>
            <a:srgbClr val="8D7AFF"/>
          </a:solidFill>
          <a:ln w="12700">
            <a:solidFill>
              <a:srgbClr val="8D7A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0" name="Text 7"/>
          <p:cNvSpPr/>
          <p:nvPr/>
        </p:nvSpPr>
        <p:spPr>
          <a:xfrm>
            <a:off x="1115568" y="4626864"/>
            <a:ext cx="4343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Standart ofis ve kurum yapıları için dengeli seçim</a:t>
            </a:r>
            <a:endParaRPr lang="en-US" sz="1120" dirty="0"/>
          </a:p>
        </p:txBody>
      </p:sp>
      <p:sp>
        <p:nvSpPr>
          <p:cNvPr id="11" name="Shape 8"/>
          <p:cNvSpPr/>
          <p:nvPr/>
        </p:nvSpPr>
        <p:spPr>
          <a:xfrm>
            <a:off x="932688" y="5001768"/>
            <a:ext cx="100584" cy="100584"/>
          </a:xfrm>
          <a:prstGeom prst="ellipse">
            <a:avLst/>
          </a:prstGeom>
          <a:solidFill>
            <a:srgbClr val="8D7AFF"/>
          </a:solidFill>
          <a:ln w="12700">
            <a:solidFill>
              <a:srgbClr val="8D7A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9"/>
          <p:cNvSpPr/>
          <p:nvPr/>
        </p:nvSpPr>
        <p:spPr>
          <a:xfrm>
            <a:off x="1115568" y="4937760"/>
            <a:ext cx="4343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300+ eşzamanlı istemci ve PoE+ desteği</a:t>
            </a:r>
            <a:endParaRPr lang="en-US" sz="1120" dirty="0"/>
          </a:p>
        </p:txBody>
      </p:sp>
      <p:sp>
        <p:nvSpPr>
          <p:cNvPr id="13" name="Shape 10"/>
          <p:cNvSpPr/>
          <p:nvPr/>
        </p:nvSpPr>
        <p:spPr>
          <a:xfrm>
            <a:off x="932688" y="5312664"/>
            <a:ext cx="100584" cy="100584"/>
          </a:xfrm>
          <a:prstGeom prst="ellipse">
            <a:avLst/>
          </a:prstGeom>
          <a:solidFill>
            <a:srgbClr val="8D7AFF"/>
          </a:solidFill>
          <a:ln w="12700">
            <a:solidFill>
              <a:srgbClr val="8D7A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1"/>
          <p:cNvSpPr/>
          <p:nvPr/>
        </p:nvSpPr>
        <p:spPr>
          <a:xfrm>
            <a:off x="1115568" y="5248656"/>
            <a:ext cx="4343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Ekonomik ama kurumsal seviyede başlangıç çözümü</a:t>
            </a:r>
            <a:endParaRPr lang="en-US" sz="1120" dirty="0"/>
          </a:p>
        </p:txBody>
      </p:sp>
      <p:sp>
        <p:nvSpPr>
          <p:cNvPr id="15" name="Shape 12"/>
          <p:cNvSpPr/>
          <p:nvPr/>
        </p:nvSpPr>
        <p:spPr>
          <a:xfrm>
            <a:off x="6199632" y="1965960"/>
            <a:ext cx="5394960" cy="4297680"/>
          </a:xfrm>
          <a:prstGeom prst="roundRect">
            <a:avLst>
              <a:gd name="adj" fmla="val 3404"/>
            </a:avLst>
          </a:prstGeom>
          <a:solidFill>
            <a:srgbClr val="171E34"/>
          </a:solidFill>
          <a:ln w="12700">
            <a:solidFill>
              <a:srgbClr val="2D365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16" name="Image 1" descr="/mnt/data/customer_assets/AP6Pro_her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876" y="2194560"/>
            <a:ext cx="4248473" cy="196596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6537960" y="4315968"/>
            <a:ext cx="1463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AP6‑Pro</a:t>
            </a:r>
            <a:endParaRPr lang="en-US" sz="1900" dirty="0"/>
          </a:p>
        </p:txBody>
      </p:sp>
      <p:sp>
        <p:nvSpPr>
          <p:cNvPr id="18" name="Shape 14"/>
          <p:cNvSpPr/>
          <p:nvPr/>
        </p:nvSpPr>
        <p:spPr>
          <a:xfrm>
            <a:off x="6537960" y="4690872"/>
            <a:ext cx="100584" cy="100584"/>
          </a:xfrm>
          <a:prstGeom prst="ellipse">
            <a:avLst/>
          </a:prstGeom>
          <a:solidFill>
            <a:srgbClr val="8D7AFF"/>
          </a:solidFill>
          <a:ln w="12700">
            <a:solidFill>
              <a:srgbClr val="8D7A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9" name="Text 15"/>
          <p:cNvSpPr/>
          <p:nvPr/>
        </p:nvSpPr>
        <p:spPr>
          <a:xfrm>
            <a:off x="6720840" y="4626864"/>
            <a:ext cx="4343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Yoğun kullanıcı ve daha yüksek performanslı iç mekanlar</a:t>
            </a:r>
            <a:endParaRPr lang="en-US" sz="1120" dirty="0"/>
          </a:p>
        </p:txBody>
      </p:sp>
      <p:sp>
        <p:nvSpPr>
          <p:cNvPr id="20" name="Shape 16"/>
          <p:cNvSpPr/>
          <p:nvPr/>
        </p:nvSpPr>
        <p:spPr>
          <a:xfrm>
            <a:off x="6537960" y="5001768"/>
            <a:ext cx="100584" cy="100584"/>
          </a:xfrm>
          <a:prstGeom prst="ellipse">
            <a:avLst/>
          </a:prstGeom>
          <a:solidFill>
            <a:srgbClr val="8D7AFF"/>
          </a:solidFill>
          <a:ln w="12700">
            <a:solidFill>
              <a:srgbClr val="8D7A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1" name="Text 17"/>
          <p:cNvSpPr/>
          <p:nvPr/>
        </p:nvSpPr>
        <p:spPr>
          <a:xfrm>
            <a:off x="6720840" y="4937760"/>
            <a:ext cx="4343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350+ eşzamanlı istemci, 32 SSID, 4x4 5 GHz</a:t>
            </a:r>
            <a:endParaRPr lang="en-US" sz="1120" dirty="0"/>
          </a:p>
        </p:txBody>
      </p:sp>
      <p:sp>
        <p:nvSpPr>
          <p:cNvPr id="22" name="Shape 18"/>
          <p:cNvSpPr/>
          <p:nvPr/>
        </p:nvSpPr>
        <p:spPr>
          <a:xfrm>
            <a:off x="6537960" y="5312664"/>
            <a:ext cx="100584" cy="100584"/>
          </a:xfrm>
          <a:prstGeom prst="ellipse">
            <a:avLst/>
          </a:prstGeom>
          <a:solidFill>
            <a:srgbClr val="8D7AFF"/>
          </a:solidFill>
          <a:ln w="12700">
            <a:solidFill>
              <a:srgbClr val="8D7A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3" name="Text 19"/>
          <p:cNvSpPr/>
          <p:nvPr/>
        </p:nvSpPr>
        <p:spPr>
          <a:xfrm>
            <a:off x="6720840" y="5248656"/>
            <a:ext cx="4343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6.3 Gbps ve IP54 ile daha üst seviye kurgu</a:t>
            </a:r>
            <a:endParaRPr lang="en-US" sz="112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814048" y="6455664"/>
            <a:ext cx="164592" cy="1828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50">
                <a:solidFill>
                  <a:srgbClr val="C9D3F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02920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8D7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ÖZEL SENARYOLAR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94360" y="77724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AP6‑Pro Outdoor ve AP6W ile kapsamı genişletin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94360" y="1298448"/>
            <a:ext cx="5029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Dış ortam ve oda tipi uygulamalar için özel tasarlanmış iki farklı yaklaşım.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594360" y="1700784"/>
            <a:ext cx="10972800" cy="0"/>
          </a:xfrm>
          <a:prstGeom prst="line">
            <a:avLst/>
          </a:prstGeom>
          <a:noFill/>
          <a:ln w="12700">
            <a:solidFill>
              <a:srgbClr val="2D365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594360" y="1965960"/>
            <a:ext cx="5394960" cy="4297680"/>
          </a:xfrm>
          <a:prstGeom prst="roundRect">
            <a:avLst>
              <a:gd name="adj" fmla="val 3404"/>
            </a:avLst>
          </a:prstGeom>
          <a:solidFill>
            <a:srgbClr val="171E34"/>
          </a:solidFill>
          <a:ln w="12700">
            <a:solidFill>
              <a:srgbClr val="2D365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customer_assets/AP6Outdoor_hero.png"/>
          <p:cNvPicPr>
            <a:picLocks noChangeAspect="1"/>
          </p:cNvPicPr>
          <p:nvPr/>
        </p:nvPicPr>
        <p:blipFill>
          <a:blip r:embed="rId3"/>
          <a:srcRect l="567" r="567"/>
          <a:stretch/>
        </p:blipFill>
        <p:spPr>
          <a:xfrm>
            <a:off x="667512" y="2029968"/>
            <a:ext cx="5248656" cy="23317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96112" y="4553712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AP6‑Pro Outdoor</a:t>
            </a:r>
            <a:endParaRPr lang="en-US" sz="1850" dirty="0"/>
          </a:p>
        </p:txBody>
      </p:sp>
      <p:sp>
        <p:nvSpPr>
          <p:cNvPr id="9" name="Shape 6"/>
          <p:cNvSpPr/>
          <p:nvPr/>
        </p:nvSpPr>
        <p:spPr>
          <a:xfrm>
            <a:off x="896112" y="4910328"/>
            <a:ext cx="100584" cy="100584"/>
          </a:xfrm>
          <a:prstGeom prst="ellipse">
            <a:avLst/>
          </a:prstGeom>
          <a:solidFill>
            <a:srgbClr val="8D7AFF"/>
          </a:solidFill>
          <a:ln w="12700">
            <a:solidFill>
              <a:srgbClr val="8D7A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0" name="Text 7"/>
          <p:cNvSpPr/>
          <p:nvPr/>
        </p:nvSpPr>
        <p:spPr>
          <a:xfrm>
            <a:off x="1078992" y="4846320"/>
            <a:ext cx="4434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Açık alan ve dış ortama maruz projeler için</a:t>
            </a:r>
            <a:endParaRPr lang="en-US" sz="1120" dirty="0"/>
          </a:p>
        </p:txBody>
      </p:sp>
      <p:sp>
        <p:nvSpPr>
          <p:cNvPr id="11" name="Shape 8"/>
          <p:cNvSpPr/>
          <p:nvPr/>
        </p:nvSpPr>
        <p:spPr>
          <a:xfrm>
            <a:off x="896112" y="5221224"/>
            <a:ext cx="100584" cy="100584"/>
          </a:xfrm>
          <a:prstGeom prst="ellipse">
            <a:avLst/>
          </a:prstGeom>
          <a:solidFill>
            <a:srgbClr val="8D7AFF"/>
          </a:solidFill>
          <a:ln w="12700">
            <a:solidFill>
              <a:srgbClr val="8D7A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9"/>
          <p:cNvSpPr/>
          <p:nvPr/>
        </p:nvSpPr>
        <p:spPr>
          <a:xfrm>
            <a:off x="1078992" y="5157216"/>
            <a:ext cx="4434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IP68 koruma ve −40° / 70° çalışma aralığı</a:t>
            </a:r>
            <a:endParaRPr lang="en-US" sz="1120" dirty="0"/>
          </a:p>
        </p:txBody>
      </p:sp>
      <p:sp>
        <p:nvSpPr>
          <p:cNvPr id="13" name="Shape 10"/>
          <p:cNvSpPr/>
          <p:nvPr/>
        </p:nvSpPr>
        <p:spPr>
          <a:xfrm>
            <a:off x="896112" y="5532120"/>
            <a:ext cx="100584" cy="100584"/>
          </a:xfrm>
          <a:prstGeom prst="ellipse">
            <a:avLst/>
          </a:prstGeom>
          <a:solidFill>
            <a:srgbClr val="8D7AFF"/>
          </a:solidFill>
          <a:ln w="12700">
            <a:solidFill>
              <a:srgbClr val="8D7A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1"/>
          <p:cNvSpPr/>
          <p:nvPr/>
        </p:nvSpPr>
        <p:spPr>
          <a:xfrm>
            <a:off x="1078992" y="5468112"/>
            <a:ext cx="4434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350+ istemci, PoE+, 32 SSID ve 6.3 Gbps kapasite</a:t>
            </a:r>
            <a:endParaRPr lang="en-US" sz="1120" dirty="0"/>
          </a:p>
        </p:txBody>
      </p:sp>
      <p:sp>
        <p:nvSpPr>
          <p:cNvPr id="15" name="Shape 12"/>
          <p:cNvSpPr/>
          <p:nvPr/>
        </p:nvSpPr>
        <p:spPr>
          <a:xfrm>
            <a:off x="6199632" y="1965960"/>
            <a:ext cx="5394960" cy="4297680"/>
          </a:xfrm>
          <a:prstGeom prst="roundRect">
            <a:avLst>
              <a:gd name="adj" fmla="val 3404"/>
            </a:avLst>
          </a:prstGeom>
          <a:solidFill>
            <a:srgbClr val="171E34"/>
          </a:solidFill>
          <a:ln w="12700">
            <a:solidFill>
              <a:srgbClr val="2D365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16" name="Image 1" descr="/mnt/data/customer_assets/AP6W_her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773" y="2148840"/>
            <a:ext cx="4327814" cy="224028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6537960" y="455371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AP6W</a:t>
            </a:r>
            <a:endParaRPr lang="en-US" sz="1850" dirty="0"/>
          </a:p>
        </p:txBody>
      </p:sp>
      <p:sp>
        <p:nvSpPr>
          <p:cNvPr id="18" name="Shape 14"/>
          <p:cNvSpPr/>
          <p:nvPr/>
        </p:nvSpPr>
        <p:spPr>
          <a:xfrm>
            <a:off x="6537960" y="4910328"/>
            <a:ext cx="100584" cy="100584"/>
          </a:xfrm>
          <a:prstGeom prst="ellipse">
            <a:avLst/>
          </a:prstGeom>
          <a:solidFill>
            <a:srgbClr val="8D7AFF"/>
          </a:solidFill>
          <a:ln w="12700">
            <a:solidFill>
              <a:srgbClr val="8D7A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9" name="Text 15"/>
          <p:cNvSpPr/>
          <p:nvPr/>
        </p:nvSpPr>
        <p:spPr>
          <a:xfrm>
            <a:off x="6720840" y="4846320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Otel, yurt, rezidans ve oda tipi senaryolar için</a:t>
            </a:r>
            <a:endParaRPr lang="en-US" sz="1120" dirty="0"/>
          </a:p>
        </p:txBody>
      </p:sp>
      <p:sp>
        <p:nvSpPr>
          <p:cNvPr id="20" name="Shape 16"/>
          <p:cNvSpPr/>
          <p:nvPr/>
        </p:nvSpPr>
        <p:spPr>
          <a:xfrm>
            <a:off x="6537960" y="5221224"/>
            <a:ext cx="100584" cy="100584"/>
          </a:xfrm>
          <a:prstGeom prst="ellipse">
            <a:avLst/>
          </a:prstGeom>
          <a:solidFill>
            <a:srgbClr val="8D7AFF"/>
          </a:solidFill>
          <a:ln w="12700">
            <a:solidFill>
              <a:srgbClr val="8D7A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1" name="Text 17"/>
          <p:cNvSpPr/>
          <p:nvPr/>
        </p:nvSpPr>
        <p:spPr>
          <a:xfrm>
            <a:off x="6720840" y="5157216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 x GbE port ile kablolu bağlantı esnekliği</a:t>
            </a:r>
            <a:endParaRPr lang="en-US" sz="1120" dirty="0"/>
          </a:p>
        </p:txBody>
      </p:sp>
      <p:sp>
        <p:nvSpPr>
          <p:cNvPr id="22" name="Shape 18"/>
          <p:cNvSpPr/>
          <p:nvPr/>
        </p:nvSpPr>
        <p:spPr>
          <a:xfrm>
            <a:off x="6537960" y="5532120"/>
            <a:ext cx="100584" cy="100584"/>
          </a:xfrm>
          <a:prstGeom prst="ellipse">
            <a:avLst/>
          </a:prstGeom>
          <a:solidFill>
            <a:srgbClr val="8D7AFF"/>
          </a:solidFill>
          <a:ln w="12700">
            <a:solidFill>
              <a:srgbClr val="8D7A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3" name="Text 19"/>
          <p:cNvSpPr/>
          <p:nvPr/>
        </p:nvSpPr>
        <p:spPr>
          <a:xfrm>
            <a:off x="6720840" y="5468112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PoE 802.3af/at, 12V DC ve PoE pass‑through desteği</a:t>
            </a:r>
            <a:endParaRPr lang="en-US" sz="112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814048" y="6455664"/>
            <a:ext cx="164592" cy="1828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50">
                <a:solidFill>
                  <a:srgbClr val="C9D3F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02920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A4C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KULLANIM ÖRNEKLERİ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94360" y="777240"/>
            <a:ext cx="6949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Hangi projede hangi model daha doğru?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94360" y="1298448"/>
            <a:ext cx="6949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Basit bir seçim çerçevesi; keşif ve kapasite planlamasında hızlı yön gösterir.</a:t>
            </a:r>
            <a:endParaRPr lang="en-US" sz="1150" dirty="0"/>
          </a:p>
        </p:txBody>
      </p:sp>
      <p:sp>
        <p:nvSpPr>
          <p:cNvPr id="5" name="Shape 3"/>
          <p:cNvSpPr/>
          <p:nvPr/>
        </p:nvSpPr>
        <p:spPr>
          <a:xfrm>
            <a:off x="594360" y="1700784"/>
            <a:ext cx="10972800" cy="0"/>
          </a:xfrm>
          <a:prstGeom prst="line">
            <a:avLst/>
          </a:prstGeom>
          <a:noFill/>
          <a:ln w="12700">
            <a:solidFill>
              <a:srgbClr val="DCE4F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4"/>
          <p:cNvSpPr/>
          <p:nvPr/>
        </p:nvSpPr>
        <p:spPr>
          <a:xfrm>
            <a:off x="594360" y="2011680"/>
            <a:ext cx="2423160" cy="1965960"/>
          </a:xfrm>
          <a:prstGeom prst="roundRect">
            <a:avLst>
              <a:gd name="adj" fmla="val 5581"/>
            </a:avLst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  <a:effectLst>
            <a:outerShdw blurRad="1397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758952" y="2176272"/>
            <a:ext cx="109728" cy="1636776"/>
          </a:xfrm>
          <a:prstGeom prst="roundRect">
            <a:avLst>
              <a:gd name="adj" fmla="val 50000"/>
            </a:avLst>
          </a:prstGeom>
          <a:solidFill>
            <a:srgbClr val="6A4CFF"/>
          </a:solidFill>
          <a:ln w="12700">
            <a:solidFill>
              <a:srgbClr val="6A4C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1005840" y="2194560"/>
            <a:ext cx="18745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Standart ofis / kurum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05840" y="2542032"/>
            <a:ext cx="1874520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Dengeli kapsama ve bütçe için AP6 iyi başlangıç noktasıdır.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3456432" y="2011680"/>
            <a:ext cx="2423160" cy="1965960"/>
          </a:xfrm>
          <a:prstGeom prst="roundRect">
            <a:avLst>
              <a:gd name="adj" fmla="val 5581"/>
            </a:avLst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  <a:effectLst>
            <a:outerShdw blurRad="1397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1" name="Shape 9"/>
          <p:cNvSpPr/>
          <p:nvPr/>
        </p:nvSpPr>
        <p:spPr>
          <a:xfrm>
            <a:off x="3621024" y="2176272"/>
            <a:ext cx="109728" cy="1636776"/>
          </a:xfrm>
          <a:prstGeom prst="roundRect">
            <a:avLst>
              <a:gd name="adj" fmla="val 50000"/>
            </a:avLst>
          </a:prstGeom>
          <a:solidFill>
            <a:srgbClr val="39A8FF"/>
          </a:solidFill>
          <a:ln w="12700">
            <a:solidFill>
              <a:srgbClr val="39A8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10"/>
          <p:cNvSpPr/>
          <p:nvPr/>
        </p:nvSpPr>
        <p:spPr>
          <a:xfrm>
            <a:off x="3867912" y="2194560"/>
            <a:ext cx="18745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Yoğun açık ofis / kampüs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3867912" y="2542032"/>
            <a:ext cx="1874520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Daha fazla cihaz ve daha güçlü 5 GHz performansı için AP6‑Pro önerilir.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6318504" y="2011680"/>
            <a:ext cx="2423160" cy="1965960"/>
          </a:xfrm>
          <a:prstGeom prst="roundRect">
            <a:avLst>
              <a:gd name="adj" fmla="val 5581"/>
            </a:avLst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  <a:effectLst>
            <a:outerShdw blurRad="1397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5" name="Shape 13"/>
          <p:cNvSpPr/>
          <p:nvPr/>
        </p:nvSpPr>
        <p:spPr>
          <a:xfrm>
            <a:off x="6483096" y="2176272"/>
            <a:ext cx="109728" cy="1636776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12700">
            <a:solidFill>
              <a:srgbClr val="F59E0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 14"/>
          <p:cNvSpPr/>
          <p:nvPr/>
        </p:nvSpPr>
        <p:spPr>
          <a:xfrm>
            <a:off x="6729984" y="2194560"/>
            <a:ext cx="18745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Açık alan / dış ortam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729984" y="2542032"/>
            <a:ext cx="1874520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Hava koşulları ve dış ortam dayanımı gereken senaryolarda AP6‑Pro Outdoor seçilir.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9180576" y="2011680"/>
            <a:ext cx="2423160" cy="1965960"/>
          </a:xfrm>
          <a:prstGeom prst="roundRect">
            <a:avLst>
              <a:gd name="adj" fmla="val 5581"/>
            </a:avLst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  <a:effectLst>
            <a:outerShdw blurRad="1397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9" name="Shape 17"/>
          <p:cNvSpPr/>
          <p:nvPr/>
        </p:nvSpPr>
        <p:spPr>
          <a:xfrm>
            <a:off x="9345168" y="2176272"/>
            <a:ext cx="109728" cy="1636776"/>
          </a:xfrm>
          <a:prstGeom prst="roundRect">
            <a:avLst>
              <a:gd name="adj" fmla="val 50000"/>
            </a:avLst>
          </a:prstGeom>
          <a:solidFill>
            <a:srgbClr val="27C281"/>
          </a:solidFill>
          <a:ln w="12700">
            <a:solidFill>
              <a:srgbClr val="27C28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0" name="Text 18"/>
          <p:cNvSpPr/>
          <p:nvPr/>
        </p:nvSpPr>
        <p:spPr>
          <a:xfrm>
            <a:off x="9592056" y="2194560"/>
            <a:ext cx="18745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Otel / yurt / oda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9592056" y="2542032"/>
            <a:ext cx="1874520" cy="1252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Oda içinde hem Wi‑Fi hem de kablolu erişim ihtiyacı varsa AP6W ciddi avantaj sağlar.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594360" y="4389120"/>
            <a:ext cx="10972800" cy="1417320"/>
          </a:xfrm>
          <a:prstGeom prst="roundRect">
            <a:avLst>
              <a:gd name="adj" fmla="val 9032"/>
            </a:avLst>
          </a:prstGeom>
          <a:solidFill>
            <a:srgbClr val="FFFFFF"/>
          </a:solidFill>
          <a:ln w="12700">
            <a:solidFill>
              <a:srgbClr val="DCE4F2"/>
            </a:solidFill>
            <a:prstDash val="solid"/>
          </a:ln>
          <a:effectLst>
            <a:outerShdw blurRad="12700" dist="1270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23" name="Text 21"/>
          <p:cNvSpPr/>
          <p:nvPr/>
        </p:nvSpPr>
        <p:spPr>
          <a:xfrm>
            <a:off x="868680" y="4590288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Bir sonraki adım</a:t>
            </a:r>
            <a:endParaRPr lang="en-US" sz="1500" dirty="0"/>
          </a:p>
        </p:txBody>
      </p:sp>
      <p:sp>
        <p:nvSpPr>
          <p:cNvPr id="24" name="Shape 22"/>
          <p:cNvSpPr/>
          <p:nvPr/>
        </p:nvSpPr>
        <p:spPr>
          <a:xfrm>
            <a:off x="896112" y="4946904"/>
            <a:ext cx="100584" cy="100584"/>
          </a:xfrm>
          <a:prstGeom prst="ellipse">
            <a:avLst/>
          </a:prstGeom>
          <a:solidFill>
            <a:srgbClr val="6A4CFF"/>
          </a:solidFill>
          <a:ln w="12700">
            <a:solidFill>
              <a:srgbClr val="6A4C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5" name="Text 23"/>
          <p:cNvSpPr/>
          <p:nvPr/>
        </p:nvSpPr>
        <p:spPr>
          <a:xfrm>
            <a:off x="1078992" y="4882896"/>
            <a:ext cx="98755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Alan keşfi ve yerleşim ön çalışması</a:t>
            </a:r>
            <a:endParaRPr lang="en-US" sz="1120" dirty="0"/>
          </a:p>
        </p:txBody>
      </p:sp>
      <p:sp>
        <p:nvSpPr>
          <p:cNvPr id="26" name="Shape 24"/>
          <p:cNvSpPr/>
          <p:nvPr/>
        </p:nvSpPr>
        <p:spPr>
          <a:xfrm>
            <a:off x="896112" y="5257800"/>
            <a:ext cx="100584" cy="100584"/>
          </a:xfrm>
          <a:prstGeom prst="ellipse">
            <a:avLst/>
          </a:prstGeom>
          <a:solidFill>
            <a:srgbClr val="6A4CFF"/>
          </a:solidFill>
          <a:ln w="12700">
            <a:solidFill>
              <a:srgbClr val="6A4C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7" name="Text 25"/>
          <p:cNvSpPr/>
          <p:nvPr/>
        </p:nvSpPr>
        <p:spPr>
          <a:xfrm>
            <a:off x="1078992" y="5193792"/>
            <a:ext cx="98755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Beklenen kullanıcı yoğunluğuna göre cihaz sayısı ve konumlama</a:t>
            </a:r>
            <a:endParaRPr lang="en-US" sz="1120" dirty="0"/>
          </a:p>
        </p:txBody>
      </p:sp>
      <p:sp>
        <p:nvSpPr>
          <p:cNvPr id="28" name="Shape 26"/>
          <p:cNvSpPr/>
          <p:nvPr/>
        </p:nvSpPr>
        <p:spPr>
          <a:xfrm>
            <a:off x="896112" y="5568696"/>
            <a:ext cx="100584" cy="100584"/>
          </a:xfrm>
          <a:prstGeom prst="ellipse">
            <a:avLst/>
          </a:prstGeom>
          <a:solidFill>
            <a:srgbClr val="6A4CFF"/>
          </a:solidFill>
          <a:ln w="12700">
            <a:solidFill>
              <a:srgbClr val="6A4C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9" name="Text 27"/>
          <p:cNvSpPr/>
          <p:nvPr/>
        </p:nvSpPr>
        <p:spPr>
          <a:xfrm>
            <a:off x="1078992" y="5504688"/>
            <a:ext cx="98755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PoE / switch altyapısının uyumluluk kontrolü</a:t>
            </a:r>
            <a:endParaRPr lang="en-US" sz="1120" dirty="0"/>
          </a:p>
        </p:txBody>
      </p:sp>
      <p:sp>
        <p:nvSpPr>
          <p:cNvPr id="30" name="Shape 28"/>
          <p:cNvSpPr/>
          <p:nvPr/>
        </p:nvSpPr>
        <p:spPr>
          <a:xfrm>
            <a:off x="896112" y="5879592"/>
            <a:ext cx="100584" cy="100584"/>
          </a:xfrm>
          <a:prstGeom prst="ellipse">
            <a:avLst/>
          </a:prstGeom>
          <a:solidFill>
            <a:srgbClr val="6A4CFF"/>
          </a:solidFill>
          <a:ln w="12700">
            <a:solidFill>
              <a:srgbClr val="6A4C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1" name="Text 29"/>
          <p:cNvSpPr/>
          <p:nvPr/>
        </p:nvSpPr>
        <p:spPr>
          <a:xfrm>
            <a:off x="1078992" y="5815584"/>
            <a:ext cx="98755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5E687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Senaryo bazlı demo, teklif ve devreye alma planı</a:t>
            </a:r>
            <a:endParaRPr lang="en-US" sz="1120" dirty="0"/>
          </a:p>
        </p:txBody>
      </p:sp>
      <p:sp>
        <p:nvSpPr>
          <p:cNvPr id="32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814048" y="6455664"/>
            <a:ext cx="164592" cy="1828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50">
                <a:solidFill>
                  <a:srgbClr val="4B556B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94360" y="749808"/>
            <a:ext cx="10972800" cy="5440680"/>
          </a:xfrm>
          <a:prstGeom prst="roundRect">
            <a:avLst>
              <a:gd name="adj" fmla="val 3361"/>
            </a:avLst>
          </a:prstGeom>
          <a:solidFill>
            <a:srgbClr val="11172A"/>
          </a:solidFill>
          <a:ln w="12700">
            <a:solidFill>
              <a:srgbClr val="2D3656"/>
            </a:solidFill>
            <a:prstDash val="solid"/>
          </a:ln>
        </p:spPr>
        <p:txBody>
          <a:bodyPr/>
          <a:lstStyle/>
          <a:p>
            <a:endParaRPr lang="tr-TR" dirty="0"/>
          </a:p>
        </p:txBody>
      </p:sp>
      <p:sp>
        <p:nvSpPr>
          <p:cNvPr id="3" name="Text 1"/>
          <p:cNvSpPr/>
          <p:nvPr/>
        </p:nvSpPr>
        <p:spPr>
          <a:xfrm>
            <a:off x="914400" y="1371600"/>
            <a:ext cx="28346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Teşekkürler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914400" y="1901952"/>
            <a:ext cx="4754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Projeye özel konumlandırma, ürün seçimi ve tekliflendirme için hazırız.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6720840" y="1188720"/>
            <a:ext cx="3794760" cy="3931920"/>
          </a:xfrm>
          <a:prstGeom prst="roundRect">
            <a:avLst>
              <a:gd name="adj" fmla="val 3855"/>
            </a:avLst>
          </a:prstGeom>
          <a:solidFill>
            <a:srgbClr val="171E34"/>
          </a:solidFill>
          <a:ln w="12700">
            <a:solidFill>
              <a:srgbClr val="2D365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Text 4"/>
          <p:cNvSpPr/>
          <p:nvPr/>
        </p:nvSpPr>
        <p:spPr>
          <a:xfrm>
            <a:off x="7360920" y="1828800"/>
            <a:ext cx="2468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8D7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Alta Labs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7406640" y="2267712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AP6‑Pro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AP6‑Pro Outdoor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AP6W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315200" y="4315968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Doğru model, doğru deneyim.</a:t>
            </a:r>
            <a:endParaRPr lang="en-US" sz="12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814048" y="6455664"/>
            <a:ext cx="164592" cy="1828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50">
                <a:solidFill>
                  <a:srgbClr val="C9D3F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8</a:t>
            </a:fld>
            <a:endParaRPr lang="en-US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2EC91D90-9F53-78B7-712B-466EFA8A189B}"/>
              </a:ext>
            </a:extLst>
          </p:cNvPr>
          <p:cNvSpPr/>
          <p:nvPr/>
        </p:nvSpPr>
        <p:spPr>
          <a:xfrm>
            <a:off x="982980" y="3042077"/>
            <a:ext cx="28346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800" b="1" dirty="0">
                <a:solidFill>
                  <a:srgbClr val="F8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ASPETECH</a:t>
            </a:r>
            <a:endParaRPr lang="en-US" sz="2800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261FCB4F-2674-FF84-4440-E68F1A0E6FE7}"/>
              </a:ext>
            </a:extLst>
          </p:cNvPr>
          <p:cNvSpPr/>
          <p:nvPr/>
        </p:nvSpPr>
        <p:spPr>
          <a:xfrm>
            <a:off x="982980" y="3426125"/>
            <a:ext cx="4754880" cy="1694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tr-TR" sz="1400" dirty="0">
                <a:solidFill>
                  <a:srgbClr val="9EA7C6"/>
                </a:solidFill>
                <a:latin typeface="Aptos" pitchFamily="34" charset="0"/>
              </a:rPr>
              <a:t>Perpa Ticaret Merkezi</a:t>
            </a:r>
            <a:br>
              <a:rPr lang="tr-TR" sz="1400" dirty="0">
                <a:solidFill>
                  <a:srgbClr val="9EA7C6"/>
                </a:solidFill>
                <a:latin typeface="Aptos" pitchFamily="34" charset="0"/>
              </a:rPr>
            </a:br>
            <a:r>
              <a:rPr lang="tr-TR" sz="1400" dirty="0">
                <a:solidFill>
                  <a:srgbClr val="9EA7C6"/>
                </a:solidFill>
                <a:latin typeface="Aptos" pitchFamily="34" charset="0"/>
              </a:rPr>
              <a:t>Halil Rıfat Paşa Yüzer Havuz </a:t>
            </a:r>
            <a:r>
              <a:rPr lang="tr-TR" sz="1400" dirty="0" err="1">
                <a:solidFill>
                  <a:srgbClr val="9EA7C6"/>
                </a:solidFill>
                <a:latin typeface="Aptos" pitchFamily="34" charset="0"/>
              </a:rPr>
              <a:t>Sk</a:t>
            </a:r>
            <a:r>
              <a:rPr lang="tr-TR" sz="1400" dirty="0">
                <a:solidFill>
                  <a:srgbClr val="9EA7C6"/>
                </a:solidFill>
                <a:latin typeface="Aptos" pitchFamily="34" charset="0"/>
              </a:rPr>
              <a:t>. No:1</a:t>
            </a:r>
            <a:br>
              <a:rPr lang="tr-TR" sz="1400" dirty="0">
                <a:solidFill>
                  <a:srgbClr val="9EA7C6"/>
                </a:solidFill>
                <a:latin typeface="Aptos" pitchFamily="34" charset="0"/>
              </a:rPr>
            </a:br>
            <a:r>
              <a:rPr lang="tr-TR" sz="1400" dirty="0">
                <a:solidFill>
                  <a:srgbClr val="9EA7C6"/>
                </a:solidFill>
                <a:latin typeface="Aptos" pitchFamily="34" charset="0"/>
              </a:rPr>
              <a:t>B Blok Kat:5 İç Kapı No:384</a:t>
            </a:r>
            <a:br>
              <a:rPr lang="tr-TR" sz="1400" dirty="0">
                <a:solidFill>
                  <a:srgbClr val="9EA7C6"/>
                </a:solidFill>
                <a:latin typeface="Aptos" pitchFamily="34" charset="0"/>
              </a:rPr>
            </a:br>
            <a:r>
              <a:rPr lang="tr-TR" sz="1400" dirty="0">
                <a:solidFill>
                  <a:srgbClr val="9EA7C6"/>
                </a:solidFill>
                <a:latin typeface="Aptos" pitchFamily="34" charset="0"/>
              </a:rPr>
              <a:t>Posta Kodu: 34384 Şişli</a:t>
            </a:r>
            <a:br>
              <a:rPr lang="tr-TR" sz="1400" dirty="0">
                <a:solidFill>
                  <a:srgbClr val="9EA7C6"/>
                </a:solidFill>
                <a:latin typeface="Aptos" pitchFamily="34" charset="0"/>
              </a:rPr>
            </a:br>
            <a:r>
              <a:rPr lang="tr-TR" sz="1400" dirty="0">
                <a:solidFill>
                  <a:srgbClr val="9EA7C6"/>
                </a:solidFill>
                <a:latin typeface="Aptos" pitchFamily="34" charset="0"/>
              </a:rPr>
              <a:t>İstanbul, Türkiye</a:t>
            </a:r>
            <a:endParaRPr lang="en-US" sz="1400" dirty="0">
              <a:solidFill>
                <a:srgbClr val="9EA7C6"/>
              </a:solidFill>
              <a:latin typeface="Aptos" pitchFamily="34" charset="0"/>
            </a:endParaRPr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0B14AF45-FD93-CFED-A455-1208BA16007B}"/>
              </a:ext>
            </a:extLst>
          </p:cNvPr>
          <p:cNvSpPr/>
          <p:nvPr/>
        </p:nvSpPr>
        <p:spPr>
          <a:xfrm>
            <a:off x="982980" y="5145657"/>
            <a:ext cx="4754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9EA7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https://www.aspentech.com.tr/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1459</Words>
  <Application>Microsoft Office PowerPoint</Application>
  <PresentationFormat>Geniş ekran</PresentationFormat>
  <Paragraphs>155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AspenTech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Alta Labs Access Point Ailesi</dc:title>
  <dc:subject>Alta Labs Access Point Ailesi – Müşteri Sunumu</dc:subject>
  <dc:creator>OpenAI</dc:creator>
  <cp:lastModifiedBy>BarNeo</cp:lastModifiedBy>
  <cp:revision>2</cp:revision>
  <dcterms:created xsi:type="dcterms:W3CDTF">2026-03-11T12:06:35Z</dcterms:created>
  <dcterms:modified xsi:type="dcterms:W3CDTF">2026-03-11T12:22:05Z</dcterms:modified>
</cp:coreProperties>
</file>